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
  </p:notesMasterIdLst>
  <p:sldIdLst>
    <p:sldId id="256" r:id="rId5"/>
    <p:sldId id="257" r:id="rId6"/>
    <p:sldId id="267" r:id="rId7"/>
    <p:sldId id="258" r:id="rId8"/>
    <p:sldId id="259" r:id="rId9"/>
    <p:sldId id="260" r:id="rId10"/>
    <p:sldId id="261" r:id="rId11"/>
    <p:sldId id="262" r:id="rId12"/>
    <p:sldId id="264" r:id="rId13"/>
    <p:sldId id="265" r:id="rId14"/>
    <p:sldId id="263" r:id="rId15"/>
    <p:sldId id="2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042D3C-00F7-0E2A-36A8-BA887F6E300E}" name="BYRNE, Naomi" initials="NB" userId="S::Naomi.BYRNE@EDUCATION.GOV.UK::4c368d37-f737-4f21-8b04-90207ac9a03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B46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DF6E55-A0C0-408A-AE41-B45D88D296FF}" v="14" dt="2026-05-21T23:48:12.250"/>
    <p1510:client id="{D9D9793E-0D9B-4F39-ABCA-7023938AA2A8}" v="1" dt="2026-05-22T10:18:12.8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900" y="1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81A294-BC06-6348-B65D-67D343A7CF5D}" type="datetimeFigureOut">
              <a:rPr lang="en-US" smtClean="0"/>
              <a:t>5/22/2026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F6BD47-93DB-2041-9406-6BA4FD7562FA}" type="slidenum">
              <a:rPr lang="en-US" smtClean="0"/>
              <a:t>‹#›</a:t>
            </a:fld>
            <a:endParaRPr lang="en-US"/>
          </a:p>
        </p:txBody>
      </p:sp>
    </p:spTree>
    <p:extLst>
      <p:ext uri="{BB962C8B-B14F-4D97-AF65-F5344CB8AC3E}">
        <p14:creationId xmlns:p14="http://schemas.microsoft.com/office/powerpoint/2010/main" val="3570014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This slide deck acts as a guidance document on launching a Resilience Ambassador Network in your school. It </a:t>
            </a:r>
            <a:r>
              <a:rPr lang="en-US" dirty="0" err="1"/>
              <a:t>it</a:t>
            </a:r>
            <a:r>
              <a:rPr lang="en-US" dirty="0"/>
              <a:t> not a document for training purposes. </a:t>
            </a:r>
          </a:p>
        </p:txBody>
      </p:sp>
      <p:sp>
        <p:nvSpPr>
          <p:cNvPr id="4" name="Slide Number Placeholder 3"/>
          <p:cNvSpPr>
            <a:spLocks noGrp="1"/>
          </p:cNvSpPr>
          <p:nvPr>
            <p:ph type="sldNum" sz="quarter" idx="5"/>
          </p:nvPr>
        </p:nvSpPr>
        <p:spPr/>
        <p:txBody>
          <a:bodyPr/>
          <a:lstStyle/>
          <a:p>
            <a:fld id="{B7F6BD47-93DB-2041-9406-6BA4FD7562FA}" type="slidenum">
              <a:rPr lang="en-US" smtClean="0"/>
              <a:t>1</a:t>
            </a:fld>
            <a:endParaRPr lang="en-US"/>
          </a:p>
        </p:txBody>
      </p:sp>
    </p:spTree>
    <p:extLst>
      <p:ext uri="{BB962C8B-B14F-4D97-AF65-F5344CB8AC3E}">
        <p14:creationId xmlns:p14="http://schemas.microsoft.com/office/powerpoint/2010/main" val="838646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7F6BD47-93DB-2041-9406-6BA4FD7562FA}" type="slidenum">
              <a:rPr lang="en-US" smtClean="0"/>
              <a:t>2</a:t>
            </a:fld>
            <a:endParaRPr lang="en-US"/>
          </a:p>
        </p:txBody>
      </p:sp>
    </p:spTree>
    <p:extLst>
      <p:ext uri="{BB962C8B-B14F-4D97-AF65-F5344CB8AC3E}">
        <p14:creationId xmlns:p14="http://schemas.microsoft.com/office/powerpoint/2010/main" val="2428587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392D7-82AF-E672-3883-A393414078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7FA1C6-F366-DD4F-DC9E-F95414805E8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D5DBB8D-C951-DE64-397B-4AF2C01841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0E1A6AC-F2D8-FEB2-C2A2-774EB373FA92}"/>
              </a:ext>
            </a:extLst>
          </p:cNvPr>
          <p:cNvSpPr>
            <a:spLocks noGrp="1"/>
          </p:cNvSpPr>
          <p:nvPr>
            <p:ph type="sldNum" sz="quarter" idx="5"/>
          </p:nvPr>
        </p:nvSpPr>
        <p:spPr/>
        <p:txBody>
          <a:bodyPr/>
          <a:lstStyle/>
          <a:p>
            <a:fld id="{B7F6BD47-93DB-2041-9406-6BA4FD7562FA}" type="slidenum">
              <a:rPr lang="en-US" smtClean="0"/>
              <a:t>3</a:t>
            </a:fld>
            <a:endParaRPr lang="en-US"/>
          </a:p>
        </p:txBody>
      </p:sp>
    </p:spTree>
    <p:extLst>
      <p:ext uri="{BB962C8B-B14F-4D97-AF65-F5344CB8AC3E}">
        <p14:creationId xmlns:p14="http://schemas.microsoft.com/office/powerpoint/2010/main" val="40337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F6BD47-93DB-2041-9406-6BA4FD7562FA}" type="slidenum">
              <a:rPr lang="en-US" smtClean="0"/>
              <a:t>4</a:t>
            </a:fld>
            <a:endParaRPr lang="en-US"/>
          </a:p>
        </p:txBody>
      </p:sp>
    </p:spTree>
    <p:extLst>
      <p:ext uri="{BB962C8B-B14F-4D97-AF65-F5344CB8AC3E}">
        <p14:creationId xmlns:p14="http://schemas.microsoft.com/office/powerpoint/2010/main" val="3383025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7F6BD47-93DB-2041-9406-6BA4FD7562FA}" type="slidenum">
              <a:rPr lang="en-US" smtClean="0"/>
              <a:t>6</a:t>
            </a:fld>
            <a:endParaRPr lang="en-US"/>
          </a:p>
        </p:txBody>
      </p:sp>
    </p:spTree>
    <p:extLst>
      <p:ext uri="{BB962C8B-B14F-4D97-AF65-F5344CB8AC3E}">
        <p14:creationId xmlns:p14="http://schemas.microsoft.com/office/powerpoint/2010/main" val="11960891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B8E9A-E0EE-839A-0567-647743E77F91}"/>
              </a:ext>
            </a:extLst>
          </p:cNvPr>
          <p:cNvSpPr>
            <a:spLocks noGrp="1"/>
          </p:cNvSpPr>
          <p:nvPr>
            <p:ph type="ctrTitle"/>
          </p:nvPr>
        </p:nvSpPr>
        <p:spPr>
          <a:xfrm>
            <a:off x="1524000" y="1122892"/>
            <a:ext cx="9144000" cy="2387600"/>
          </a:xfrm>
        </p:spPr>
        <p:txBody>
          <a:bodyPr anchor="b"/>
          <a:lstStyle>
            <a:lvl1pPr algn="ctr">
              <a:defRPr sz="4000"/>
            </a:lvl1pPr>
          </a:lstStyle>
          <a:p>
            <a:r>
              <a:rPr lang="en-GB"/>
              <a:t>Click to edit Master title style</a:t>
            </a:r>
            <a:endParaRPr lang="en-US"/>
          </a:p>
        </p:txBody>
      </p:sp>
      <p:sp>
        <p:nvSpPr>
          <p:cNvPr id="3" name="Subtitle 2">
            <a:extLst>
              <a:ext uri="{FF2B5EF4-FFF2-40B4-BE49-F238E27FC236}">
                <a16:creationId xmlns:a16="http://schemas.microsoft.com/office/drawing/2014/main" id="{83D5BE12-CADA-60F3-5ADD-1F9DF89B97B3}"/>
              </a:ext>
            </a:extLst>
          </p:cNvPr>
          <p:cNvSpPr>
            <a:spLocks noGrp="1"/>
          </p:cNvSpPr>
          <p:nvPr>
            <p:ph type="subTitle" idx="1"/>
          </p:nvPr>
        </p:nvSpPr>
        <p:spPr>
          <a:xfrm>
            <a:off x="1524000" y="3602567"/>
            <a:ext cx="9144000" cy="1655233"/>
          </a:xfrm>
        </p:spPr>
        <p:txBody>
          <a:bodyPr/>
          <a:lstStyle>
            <a:lvl1pPr marL="0" indent="0" algn="ctr">
              <a:buNone/>
              <a:defRPr sz="1600"/>
            </a:lvl1pPr>
            <a:lvl2pPr marL="304815" indent="0" algn="ctr">
              <a:buNone/>
              <a:defRPr sz="1333"/>
            </a:lvl2pPr>
            <a:lvl3pPr marL="609630" indent="0" algn="ctr">
              <a:buNone/>
              <a:defRPr sz="1200"/>
            </a:lvl3pPr>
            <a:lvl4pPr marL="914446" indent="0" algn="ctr">
              <a:buNone/>
              <a:defRPr sz="1067"/>
            </a:lvl4pPr>
            <a:lvl5pPr marL="1219261" indent="0" algn="ctr">
              <a:buNone/>
              <a:defRPr sz="1067"/>
            </a:lvl5pPr>
            <a:lvl6pPr marL="1524076" indent="0" algn="ctr">
              <a:buNone/>
              <a:defRPr sz="1067"/>
            </a:lvl6pPr>
            <a:lvl7pPr marL="1828891" indent="0" algn="ctr">
              <a:buNone/>
              <a:defRPr sz="1067"/>
            </a:lvl7pPr>
            <a:lvl8pPr marL="2133707" indent="0" algn="ctr">
              <a:buNone/>
              <a:defRPr sz="1067"/>
            </a:lvl8pPr>
            <a:lvl9pPr marL="2438522" indent="0" algn="ctr">
              <a:buNone/>
              <a:defRPr sz="1067"/>
            </a:lvl9pPr>
          </a:lstStyle>
          <a:p>
            <a:r>
              <a:rPr lang="en-GB"/>
              <a:t>Click to edit Master subtitle style</a:t>
            </a:r>
            <a:endParaRPr lang="en-US"/>
          </a:p>
        </p:txBody>
      </p:sp>
      <p:sp>
        <p:nvSpPr>
          <p:cNvPr id="7" name="Freeform 5">
            <a:extLst>
              <a:ext uri="{FF2B5EF4-FFF2-40B4-BE49-F238E27FC236}">
                <a16:creationId xmlns:a16="http://schemas.microsoft.com/office/drawing/2014/main" id="{0C599731-E68F-A65F-12BB-397A64E49584}"/>
              </a:ext>
            </a:extLst>
          </p:cNvPr>
          <p:cNvSpPr/>
          <p:nvPr/>
        </p:nvSpPr>
        <p:spPr>
          <a:xfrm>
            <a:off x="243749" y="5879204"/>
            <a:ext cx="1081729" cy="848598"/>
          </a:xfrm>
          <a:custGeom>
            <a:avLst/>
            <a:gdLst/>
            <a:ahLst/>
            <a:cxnLst/>
            <a:rect l="l" t="t" r="r" b="b"/>
            <a:pathLst>
              <a:path w="1622593" h="1272897">
                <a:moveTo>
                  <a:pt x="0" y="0"/>
                </a:moveTo>
                <a:lnTo>
                  <a:pt x="1622594" y="0"/>
                </a:lnTo>
                <a:lnTo>
                  <a:pt x="1622594" y="1272896"/>
                </a:lnTo>
                <a:lnTo>
                  <a:pt x="0" y="1272896"/>
                </a:lnTo>
                <a:lnTo>
                  <a:pt x="0" y="0"/>
                </a:lnTo>
                <a:close/>
              </a:path>
            </a:pathLst>
          </a:custGeom>
          <a:blipFill>
            <a:blip r:embed="rId2"/>
            <a:stretch>
              <a:fillRect/>
            </a:stretch>
          </a:blipFill>
        </p:spPr>
        <p:txBody>
          <a:bodyPr/>
          <a:lstStyle/>
          <a:p>
            <a:endParaRPr lang="en-GB" sz="1200"/>
          </a:p>
        </p:txBody>
      </p:sp>
    </p:spTree>
    <p:extLst>
      <p:ext uri="{BB962C8B-B14F-4D97-AF65-F5344CB8AC3E}">
        <p14:creationId xmlns:p14="http://schemas.microsoft.com/office/powerpoint/2010/main" val="143633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D6433-1908-D6B9-B670-06188FD69770}"/>
              </a:ext>
            </a:extLst>
          </p:cNvPr>
          <p:cNvSpPr>
            <a:spLocks noGrp="1"/>
          </p:cNvSpPr>
          <p:nvPr>
            <p:ph type="title"/>
          </p:nvPr>
        </p:nvSpPr>
        <p:spPr>
          <a:xfrm>
            <a:off x="838200" y="948360"/>
            <a:ext cx="10515600" cy="877265"/>
          </a:xfr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590FFC7-3D05-0C3A-1AC5-34A856A74E61}"/>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Freeform 5">
            <a:extLst>
              <a:ext uri="{FF2B5EF4-FFF2-40B4-BE49-F238E27FC236}">
                <a16:creationId xmlns:a16="http://schemas.microsoft.com/office/drawing/2014/main" id="{DD6285DC-11CC-AE80-F25A-3876741A8881}"/>
              </a:ext>
            </a:extLst>
          </p:cNvPr>
          <p:cNvSpPr/>
          <p:nvPr/>
        </p:nvSpPr>
        <p:spPr>
          <a:xfrm>
            <a:off x="243749" y="5879204"/>
            <a:ext cx="1081729" cy="848598"/>
          </a:xfrm>
          <a:custGeom>
            <a:avLst/>
            <a:gdLst/>
            <a:ahLst/>
            <a:cxnLst/>
            <a:rect l="l" t="t" r="r" b="b"/>
            <a:pathLst>
              <a:path w="1622593" h="1272897">
                <a:moveTo>
                  <a:pt x="0" y="0"/>
                </a:moveTo>
                <a:lnTo>
                  <a:pt x="1622594" y="0"/>
                </a:lnTo>
                <a:lnTo>
                  <a:pt x="1622594" y="1272896"/>
                </a:lnTo>
                <a:lnTo>
                  <a:pt x="0" y="1272896"/>
                </a:lnTo>
                <a:lnTo>
                  <a:pt x="0" y="0"/>
                </a:lnTo>
                <a:close/>
              </a:path>
            </a:pathLst>
          </a:custGeom>
          <a:blipFill>
            <a:blip r:embed="rId2"/>
            <a:stretch>
              <a:fillRect/>
            </a:stretch>
          </a:blipFill>
        </p:spPr>
        <p:txBody>
          <a:bodyPr/>
          <a:lstStyle/>
          <a:p>
            <a:endParaRPr lang="en-GB" sz="1200"/>
          </a:p>
        </p:txBody>
      </p:sp>
    </p:spTree>
    <p:extLst>
      <p:ext uri="{BB962C8B-B14F-4D97-AF65-F5344CB8AC3E}">
        <p14:creationId xmlns:p14="http://schemas.microsoft.com/office/powerpoint/2010/main" val="654672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C6A2-8423-BFCB-30E4-379404A67504}"/>
              </a:ext>
            </a:extLst>
          </p:cNvPr>
          <p:cNvSpPr>
            <a:spLocks noGrp="1"/>
          </p:cNvSpPr>
          <p:nvPr>
            <p:ph type="title"/>
          </p:nvPr>
        </p:nvSpPr>
        <p:spPr>
          <a:xfrm>
            <a:off x="831850" y="1710267"/>
            <a:ext cx="10515600" cy="2852209"/>
          </a:xfrm>
        </p:spPr>
        <p:txBody>
          <a:bodyPr anchor="b"/>
          <a:lstStyle>
            <a:lvl1pPr>
              <a:defRPr sz="4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600B8AA-4D4C-B8C0-6965-51BDA324A5DD}"/>
              </a:ext>
            </a:extLst>
          </p:cNvPr>
          <p:cNvSpPr>
            <a:spLocks noGrp="1"/>
          </p:cNvSpPr>
          <p:nvPr>
            <p:ph type="body" idx="1"/>
          </p:nvPr>
        </p:nvSpPr>
        <p:spPr>
          <a:xfrm>
            <a:off x="831850" y="4589992"/>
            <a:ext cx="10515600" cy="1499658"/>
          </a:xfrm>
        </p:spPr>
        <p:txBody>
          <a:bodyPr/>
          <a:lstStyle>
            <a:lvl1pPr marL="0" indent="0">
              <a:buNone/>
              <a:defRPr sz="1600">
                <a:solidFill>
                  <a:schemeClr val="tx1">
                    <a:tint val="82000"/>
                  </a:schemeClr>
                </a:solidFill>
              </a:defRPr>
            </a:lvl1pPr>
            <a:lvl2pPr marL="304815" indent="0">
              <a:buNone/>
              <a:defRPr sz="1333">
                <a:solidFill>
                  <a:schemeClr val="tx1">
                    <a:tint val="82000"/>
                  </a:schemeClr>
                </a:solidFill>
              </a:defRPr>
            </a:lvl2pPr>
            <a:lvl3pPr marL="609630" indent="0">
              <a:buNone/>
              <a:defRPr sz="1200">
                <a:solidFill>
                  <a:schemeClr val="tx1">
                    <a:tint val="82000"/>
                  </a:schemeClr>
                </a:solidFill>
              </a:defRPr>
            </a:lvl3pPr>
            <a:lvl4pPr marL="914446" indent="0">
              <a:buNone/>
              <a:defRPr sz="1067">
                <a:solidFill>
                  <a:schemeClr val="tx1">
                    <a:tint val="82000"/>
                  </a:schemeClr>
                </a:solidFill>
              </a:defRPr>
            </a:lvl4pPr>
            <a:lvl5pPr marL="1219261" indent="0">
              <a:buNone/>
              <a:defRPr sz="1067">
                <a:solidFill>
                  <a:schemeClr val="tx1">
                    <a:tint val="82000"/>
                  </a:schemeClr>
                </a:solidFill>
              </a:defRPr>
            </a:lvl5pPr>
            <a:lvl6pPr marL="1524076" indent="0">
              <a:buNone/>
              <a:defRPr sz="1067">
                <a:solidFill>
                  <a:schemeClr val="tx1">
                    <a:tint val="82000"/>
                  </a:schemeClr>
                </a:solidFill>
              </a:defRPr>
            </a:lvl6pPr>
            <a:lvl7pPr marL="1828891" indent="0">
              <a:buNone/>
              <a:defRPr sz="1067">
                <a:solidFill>
                  <a:schemeClr val="tx1">
                    <a:tint val="82000"/>
                  </a:schemeClr>
                </a:solidFill>
              </a:defRPr>
            </a:lvl7pPr>
            <a:lvl8pPr marL="2133707" indent="0">
              <a:buNone/>
              <a:defRPr sz="1067">
                <a:solidFill>
                  <a:schemeClr val="tx1">
                    <a:tint val="82000"/>
                  </a:schemeClr>
                </a:solidFill>
              </a:defRPr>
            </a:lvl8pPr>
            <a:lvl9pPr marL="2438522" indent="0">
              <a:buNone/>
              <a:defRPr sz="1067">
                <a:solidFill>
                  <a:schemeClr val="tx1">
                    <a:tint val="82000"/>
                  </a:schemeClr>
                </a:solidFill>
              </a:defRPr>
            </a:lvl9pPr>
          </a:lstStyle>
          <a:p>
            <a:pPr lvl="0"/>
            <a:r>
              <a:rPr lang="en-GB"/>
              <a:t>Click to edit Master text styles</a:t>
            </a:r>
          </a:p>
        </p:txBody>
      </p:sp>
      <p:sp>
        <p:nvSpPr>
          <p:cNvPr id="7" name="Freeform 5">
            <a:extLst>
              <a:ext uri="{FF2B5EF4-FFF2-40B4-BE49-F238E27FC236}">
                <a16:creationId xmlns:a16="http://schemas.microsoft.com/office/drawing/2014/main" id="{5C633158-6389-2D9D-B707-A18864FB90F1}"/>
              </a:ext>
            </a:extLst>
          </p:cNvPr>
          <p:cNvSpPr/>
          <p:nvPr/>
        </p:nvSpPr>
        <p:spPr>
          <a:xfrm>
            <a:off x="10862622" y="5823897"/>
            <a:ext cx="1081729" cy="848598"/>
          </a:xfrm>
          <a:custGeom>
            <a:avLst/>
            <a:gdLst/>
            <a:ahLst/>
            <a:cxnLst/>
            <a:rect l="l" t="t" r="r" b="b"/>
            <a:pathLst>
              <a:path w="1622593" h="1272897">
                <a:moveTo>
                  <a:pt x="0" y="0"/>
                </a:moveTo>
                <a:lnTo>
                  <a:pt x="1622593" y="0"/>
                </a:lnTo>
                <a:lnTo>
                  <a:pt x="1622593" y="1272896"/>
                </a:lnTo>
                <a:lnTo>
                  <a:pt x="0" y="1272896"/>
                </a:lnTo>
                <a:lnTo>
                  <a:pt x="0" y="0"/>
                </a:lnTo>
                <a:close/>
              </a:path>
            </a:pathLst>
          </a:custGeom>
          <a:blipFill>
            <a:blip r:embed="rId2"/>
            <a:stretch>
              <a:fillRect/>
            </a:stretch>
          </a:blipFill>
        </p:spPr>
        <p:txBody>
          <a:bodyPr/>
          <a:lstStyle/>
          <a:p>
            <a:endParaRPr lang="en-GB" sz="1200"/>
          </a:p>
        </p:txBody>
      </p:sp>
    </p:spTree>
    <p:extLst>
      <p:ext uri="{BB962C8B-B14F-4D97-AF65-F5344CB8AC3E}">
        <p14:creationId xmlns:p14="http://schemas.microsoft.com/office/powerpoint/2010/main" val="2885019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9687FE-7807-FB6C-D6D4-25FE19D744BB}"/>
              </a:ext>
            </a:extLst>
          </p:cNvPr>
          <p:cNvSpPr>
            <a:spLocks noGrp="1"/>
          </p:cNvSpPr>
          <p:nvPr>
            <p:ph sz="half" idx="1"/>
          </p:nvPr>
        </p:nvSpPr>
        <p:spPr>
          <a:xfrm>
            <a:off x="838200" y="1825625"/>
            <a:ext cx="5207000" cy="4351867"/>
          </a:xfrm>
        </p:spPr>
        <p:txBody>
          <a:bodyPr/>
          <a:lstStyle>
            <a:lvl1pPr>
              <a:defRPr sz="2000"/>
            </a:lvl1pPr>
            <a:lvl2pPr>
              <a:defRPr sz="2000"/>
            </a:lvl2pPr>
            <a:lvl3pPr>
              <a:defRPr sz="2000"/>
            </a:lvl3pPr>
            <a:lvl4pPr>
              <a:defRPr sz="2000"/>
            </a:lvl4pPr>
            <a:lvl5pPr>
              <a:defRPr sz="20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94018AB-1CAA-2377-A634-326A2B991D4A}"/>
              </a:ext>
            </a:extLst>
          </p:cNvPr>
          <p:cNvSpPr>
            <a:spLocks noGrp="1"/>
          </p:cNvSpPr>
          <p:nvPr>
            <p:ph sz="half" idx="2"/>
          </p:nvPr>
        </p:nvSpPr>
        <p:spPr>
          <a:xfrm>
            <a:off x="6146800" y="1825625"/>
            <a:ext cx="5207000" cy="4351867"/>
          </a:xfrm>
        </p:spPr>
        <p:txBody>
          <a:bodyPr/>
          <a:lstStyle>
            <a:lvl1pPr>
              <a:defRPr sz="2000"/>
            </a:lvl1pPr>
            <a:lvl2pPr>
              <a:defRPr sz="2000"/>
            </a:lvl2pPr>
            <a:lvl3pPr>
              <a:defRPr sz="2000"/>
            </a:lvl3pPr>
            <a:lvl4pPr>
              <a:defRPr sz="2000"/>
            </a:lvl4pPr>
            <a:lvl5pPr>
              <a:defRPr sz="20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Freeform 5">
            <a:extLst>
              <a:ext uri="{FF2B5EF4-FFF2-40B4-BE49-F238E27FC236}">
                <a16:creationId xmlns:a16="http://schemas.microsoft.com/office/drawing/2014/main" id="{2D77274C-4E01-01D2-0865-6E46D189F8B2}"/>
              </a:ext>
            </a:extLst>
          </p:cNvPr>
          <p:cNvSpPr/>
          <p:nvPr/>
        </p:nvSpPr>
        <p:spPr>
          <a:xfrm>
            <a:off x="243749" y="5879204"/>
            <a:ext cx="1081729" cy="848598"/>
          </a:xfrm>
          <a:custGeom>
            <a:avLst/>
            <a:gdLst/>
            <a:ahLst/>
            <a:cxnLst/>
            <a:rect l="l" t="t" r="r" b="b"/>
            <a:pathLst>
              <a:path w="1622593" h="1272897">
                <a:moveTo>
                  <a:pt x="0" y="0"/>
                </a:moveTo>
                <a:lnTo>
                  <a:pt x="1622594" y="0"/>
                </a:lnTo>
                <a:lnTo>
                  <a:pt x="1622594" y="1272896"/>
                </a:lnTo>
                <a:lnTo>
                  <a:pt x="0" y="1272896"/>
                </a:lnTo>
                <a:lnTo>
                  <a:pt x="0" y="0"/>
                </a:lnTo>
                <a:close/>
              </a:path>
            </a:pathLst>
          </a:custGeom>
          <a:blipFill>
            <a:blip r:embed="rId2"/>
            <a:stretch>
              <a:fillRect/>
            </a:stretch>
          </a:blipFill>
        </p:spPr>
        <p:txBody>
          <a:bodyPr/>
          <a:lstStyle/>
          <a:p>
            <a:endParaRPr lang="en-GB" sz="1200"/>
          </a:p>
        </p:txBody>
      </p:sp>
      <p:sp>
        <p:nvSpPr>
          <p:cNvPr id="5" name="Title 1">
            <a:extLst>
              <a:ext uri="{FF2B5EF4-FFF2-40B4-BE49-F238E27FC236}">
                <a16:creationId xmlns:a16="http://schemas.microsoft.com/office/drawing/2014/main" id="{95555FB9-38A6-767E-0B5F-099D93F75C1D}"/>
              </a:ext>
            </a:extLst>
          </p:cNvPr>
          <p:cNvSpPr>
            <a:spLocks noGrp="1"/>
          </p:cNvSpPr>
          <p:nvPr>
            <p:ph type="title"/>
          </p:nvPr>
        </p:nvSpPr>
        <p:spPr>
          <a:xfrm>
            <a:off x="838200" y="948360"/>
            <a:ext cx="10515600" cy="877265"/>
          </a:xfrm>
        </p:spPr>
        <p:txBody>
          <a:bodyPr/>
          <a:lstStyle/>
          <a:p>
            <a:r>
              <a:rPr lang="en-GB"/>
              <a:t>Click to edit Master title style</a:t>
            </a:r>
            <a:endParaRPr lang="en-US"/>
          </a:p>
        </p:txBody>
      </p:sp>
    </p:spTree>
    <p:extLst>
      <p:ext uri="{BB962C8B-B14F-4D97-AF65-F5344CB8AC3E}">
        <p14:creationId xmlns:p14="http://schemas.microsoft.com/office/powerpoint/2010/main" val="1337316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849B9CAD-BEC3-F758-0287-9170D64FCD1A}"/>
              </a:ext>
            </a:extLst>
          </p:cNvPr>
          <p:cNvSpPr/>
          <p:nvPr/>
        </p:nvSpPr>
        <p:spPr>
          <a:xfrm>
            <a:off x="243749" y="5879204"/>
            <a:ext cx="1081729" cy="848598"/>
          </a:xfrm>
          <a:custGeom>
            <a:avLst/>
            <a:gdLst/>
            <a:ahLst/>
            <a:cxnLst/>
            <a:rect l="l" t="t" r="r" b="b"/>
            <a:pathLst>
              <a:path w="1622593" h="1272897">
                <a:moveTo>
                  <a:pt x="0" y="0"/>
                </a:moveTo>
                <a:lnTo>
                  <a:pt x="1622594" y="0"/>
                </a:lnTo>
                <a:lnTo>
                  <a:pt x="1622594" y="1272896"/>
                </a:lnTo>
                <a:lnTo>
                  <a:pt x="0" y="1272896"/>
                </a:lnTo>
                <a:lnTo>
                  <a:pt x="0" y="0"/>
                </a:lnTo>
                <a:close/>
              </a:path>
            </a:pathLst>
          </a:custGeom>
          <a:blipFill>
            <a:blip r:embed="rId2"/>
            <a:stretch>
              <a:fillRect/>
            </a:stretch>
          </a:blipFill>
        </p:spPr>
        <p:txBody>
          <a:bodyPr/>
          <a:lstStyle/>
          <a:p>
            <a:endParaRPr lang="en-GB" sz="1200"/>
          </a:p>
        </p:txBody>
      </p:sp>
      <p:sp>
        <p:nvSpPr>
          <p:cNvPr id="3" name="Title 1">
            <a:extLst>
              <a:ext uri="{FF2B5EF4-FFF2-40B4-BE49-F238E27FC236}">
                <a16:creationId xmlns:a16="http://schemas.microsoft.com/office/drawing/2014/main" id="{60CC8CFF-98DE-0B56-84AC-D477886641B1}"/>
              </a:ext>
            </a:extLst>
          </p:cNvPr>
          <p:cNvSpPr>
            <a:spLocks noGrp="1"/>
          </p:cNvSpPr>
          <p:nvPr>
            <p:ph type="title"/>
          </p:nvPr>
        </p:nvSpPr>
        <p:spPr>
          <a:xfrm>
            <a:off x="838200" y="948360"/>
            <a:ext cx="10515600" cy="877265"/>
          </a:xfrm>
        </p:spPr>
        <p:txBody>
          <a:bodyPr/>
          <a:lstStyle/>
          <a:p>
            <a:r>
              <a:rPr lang="en-GB"/>
              <a:t>Click to edit Master title style</a:t>
            </a:r>
            <a:endParaRPr lang="en-US"/>
          </a:p>
        </p:txBody>
      </p:sp>
    </p:spTree>
    <p:extLst>
      <p:ext uri="{BB962C8B-B14F-4D97-AF65-F5344CB8AC3E}">
        <p14:creationId xmlns:p14="http://schemas.microsoft.com/office/powerpoint/2010/main" val="1003909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DD8828DB-3446-2DC6-EC6F-9DD289F44064}"/>
              </a:ext>
            </a:extLst>
          </p:cNvPr>
          <p:cNvSpPr/>
          <p:nvPr/>
        </p:nvSpPr>
        <p:spPr>
          <a:xfrm>
            <a:off x="243749" y="5879204"/>
            <a:ext cx="1081729" cy="848598"/>
          </a:xfrm>
          <a:custGeom>
            <a:avLst/>
            <a:gdLst/>
            <a:ahLst/>
            <a:cxnLst/>
            <a:rect l="l" t="t" r="r" b="b"/>
            <a:pathLst>
              <a:path w="1622593" h="1272897">
                <a:moveTo>
                  <a:pt x="0" y="0"/>
                </a:moveTo>
                <a:lnTo>
                  <a:pt x="1622594" y="0"/>
                </a:lnTo>
                <a:lnTo>
                  <a:pt x="1622594" y="1272896"/>
                </a:lnTo>
                <a:lnTo>
                  <a:pt x="0" y="1272896"/>
                </a:lnTo>
                <a:lnTo>
                  <a:pt x="0" y="0"/>
                </a:lnTo>
                <a:close/>
              </a:path>
            </a:pathLst>
          </a:custGeom>
          <a:blipFill>
            <a:blip r:embed="rId2"/>
            <a:stretch>
              <a:fillRect/>
            </a:stretch>
          </a:blipFill>
        </p:spPr>
        <p:txBody>
          <a:bodyPr/>
          <a:lstStyle/>
          <a:p>
            <a:endParaRPr lang="en-GB" sz="1200"/>
          </a:p>
        </p:txBody>
      </p:sp>
    </p:spTree>
    <p:extLst>
      <p:ext uri="{BB962C8B-B14F-4D97-AF65-F5344CB8AC3E}">
        <p14:creationId xmlns:p14="http://schemas.microsoft.com/office/powerpoint/2010/main" val="1764392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45585F-1276-69D3-C266-47ABEA986B7F}"/>
              </a:ext>
            </a:extLst>
          </p:cNvPr>
          <p:cNvSpPr>
            <a:spLocks noGrp="1"/>
          </p:cNvSpPr>
          <p:nvPr>
            <p:ph idx="1"/>
          </p:nvPr>
        </p:nvSpPr>
        <p:spPr>
          <a:xfrm>
            <a:off x="5183717" y="987426"/>
            <a:ext cx="6172200" cy="4873625"/>
          </a:xfrm>
        </p:spPr>
        <p:txBody>
          <a:bodyPr/>
          <a:lstStyle>
            <a:lvl1pPr>
              <a:defRPr sz="2000"/>
            </a:lvl1pPr>
            <a:lvl2pPr>
              <a:defRPr sz="2000"/>
            </a:lvl2pPr>
            <a:lvl3pPr>
              <a:defRPr sz="2000"/>
            </a:lvl3pPr>
            <a:lvl4pPr>
              <a:defRPr sz="2000"/>
            </a:lvl4pPr>
            <a:lvl5pPr>
              <a:defRPr sz="2000"/>
            </a:lvl5pPr>
            <a:lvl6pPr>
              <a:defRPr sz="1333"/>
            </a:lvl6pPr>
            <a:lvl7pPr>
              <a:defRPr sz="1333"/>
            </a:lvl7pPr>
            <a:lvl8pPr>
              <a:defRPr sz="1333"/>
            </a:lvl8pPr>
            <a:lvl9pPr>
              <a:defRPr sz="13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7C2E740-AC7A-D8BF-A66B-BA2330C24146}"/>
              </a:ext>
            </a:extLst>
          </p:cNvPr>
          <p:cNvSpPr>
            <a:spLocks noGrp="1"/>
          </p:cNvSpPr>
          <p:nvPr>
            <p:ph type="body" sz="half" idx="2"/>
          </p:nvPr>
        </p:nvSpPr>
        <p:spPr>
          <a:xfrm>
            <a:off x="840317" y="2822713"/>
            <a:ext cx="3931709" cy="3046804"/>
          </a:xfrm>
        </p:spPr>
        <p:txBody>
          <a:bodyPr/>
          <a:lstStyle>
            <a:lvl1pPr marL="0" indent="0">
              <a:buNone/>
              <a:defRPr sz="2000"/>
            </a:lvl1pPr>
            <a:lvl2pPr marL="304815" indent="0">
              <a:buNone/>
              <a:defRPr sz="933"/>
            </a:lvl2pPr>
            <a:lvl3pPr marL="609630" indent="0">
              <a:buNone/>
              <a:defRPr sz="800"/>
            </a:lvl3pPr>
            <a:lvl4pPr marL="914446" indent="0">
              <a:buNone/>
              <a:defRPr sz="667"/>
            </a:lvl4pPr>
            <a:lvl5pPr marL="1219261" indent="0">
              <a:buNone/>
              <a:defRPr sz="667"/>
            </a:lvl5pPr>
            <a:lvl6pPr marL="1524076" indent="0">
              <a:buNone/>
              <a:defRPr sz="667"/>
            </a:lvl6pPr>
            <a:lvl7pPr marL="1828891" indent="0">
              <a:buNone/>
              <a:defRPr sz="667"/>
            </a:lvl7pPr>
            <a:lvl8pPr marL="2133707" indent="0">
              <a:buNone/>
              <a:defRPr sz="667"/>
            </a:lvl8pPr>
            <a:lvl9pPr marL="2438522" indent="0">
              <a:buNone/>
              <a:defRPr sz="667"/>
            </a:lvl9pPr>
          </a:lstStyle>
          <a:p>
            <a:pPr lvl="0"/>
            <a:r>
              <a:rPr lang="en-GB"/>
              <a:t>Click to edit Master text styles</a:t>
            </a:r>
          </a:p>
        </p:txBody>
      </p:sp>
      <p:sp>
        <p:nvSpPr>
          <p:cNvPr id="5" name="Title 1">
            <a:extLst>
              <a:ext uri="{FF2B5EF4-FFF2-40B4-BE49-F238E27FC236}">
                <a16:creationId xmlns:a16="http://schemas.microsoft.com/office/drawing/2014/main" id="{F315A2D7-3E2C-DD86-8C37-CC76856CE028}"/>
              </a:ext>
            </a:extLst>
          </p:cNvPr>
          <p:cNvSpPr>
            <a:spLocks noGrp="1"/>
          </p:cNvSpPr>
          <p:nvPr>
            <p:ph type="title"/>
          </p:nvPr>
        </p:nvSpPr>
        <p:spPr>
          <a:xfrm>
            <a:off x="838200" y="948360"/>
            <a:ext cx="3931709" cy="1586118"/>
          </a:xfrm>
        </p:spPr>
        <p:txBody>
          <a:bodyPr/>
          <a:lstStyle/>
          <a:p>
            <a:r>
              <a:rPr lang="en-GB"/>
              <a:t>Click to edit Master title style</a:t>
            </a:r>
            <a:endParaRPr lang="en-US"/>
          </a:p>
        </p:txBody>
      </p:sp>
    </p:spTree>
    <p:extLst>
      <p:ext uri="{BB962C8B-B14F-4D97-AF65-F5344CB8AC3E}">
        <p14:creationId xmlns:p14="http://schemas.microsoft.com/office/powerpoint/2010/main" val="373841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EA94C0-93D3-12EF-AC21-30B65A91483C}"/>
              </a:ext>
            </a:extLst>
          </p:cNvPr>
          <p:cNvSpPr/>
          <p:nvPr/>
        </p:nvSpPr>
        <p:spPr>
          <a:xfrm>
            <a:off x="0" y="5918200"/>
            <a:ext cx="12192000" cy="939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 name="Freeform 5">
            <a:extLst>
              <a:ext uri="{FF2B5EF4-FFF2-40B4-BE49-F238E27FC236}">
                <a16:creationId xmlns:a16="http://schemas.microsoft.com/office/drawing/2014/main" id="{6E695FEB-8A03-0070-AE0F-DC74D0DF02DA}"/>
              </a:ext>
            </a:extLst>
          </p:cNvPr>
          <p:cNvSpPr/>
          <p:nvPr/>
        </p:nvSpPr>
        <p:spPr>
          <a:xfrm>
            <a:off x="10862622" y="5823897"/>
            <a:ext cx="1081729" cy="848598"/>
          </a:xfrm>
          <a:custGeom>
            <a:avLst/>
            <a:gdLst/>
            <a:ahLst/>
            <a:cxnLst/>
            <a:rect l="l" t="t" r="r" b="b"/>
            <a:pathLst>
              <a:path w="1622593" h="1272897">
                <a:moveTo>
                  <a:pt x="0" y="0"/>
                </a:moveTo>
                <a:lnTo>
                  <a:pt x="1622593" y="0"/>
                </a:lnTo>
                <a:lnTo>
                  <a:pt x="1622593" y="1272896"/>
                </a:lnTo>
                <a:lnTo>
                  <a:pt x="0" y="1272896"/>
                </a:lnTo>
                <a:lnTo>
                  <a:pt x="0" y="0"/>
                </a:lnTo>
                <a:close/>
              </a:path>
            </a:pathLst>
          </a:custGeom>
          <a:blipFill>
            <a:blip r:embed="rId2"/>
            <a:stretch>
              <a:fillRect/>
            </a:stretch>
          </a:blipFill>
        </p:spPr>
        <p:txBody>
          <a:bodyPr/>
          <a:lstStyle/>
          <a:p>
            <a:endParaRPr lang="en-GB" sz="1200"/>
          </a:p>
        </p:txBody>
      </p:sp>
    </p:spTree>
    <p:extLst>
      <p:ext uri="{BB962C8B-B14F-4D97-AF65-F5344CB8AC3E}">
        <p14:creationId xmlns:p14="http://schemas.microsoft.com/office/powerpoint/2010/main" val="2411433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image slide">
    <p:bg>
      <p:bgPr>
        <a:solidFill>
          <a:srgbClr val="1B46A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049FA4A-4C29-E647-B982-0A877715D8A5}" type="datetimeFigureOut">
              <a:rPr lang="en-US" smtClean="0"/>
              <a:t>5/22/2026</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68A63153-3C4C-BA49-80C5-EDE307107293}" type="slidenum">
              <a:rPr lang="en-US" smtClean="0"/>
              <a:t>‹#›</a:t>
            </a:fld>
            <a:endParaRPr lang="en-US"/>
          </a:p>
        </p:txBody>
      </p:sp>
      <p:grpSp>
        <p:nvGrpSpPr>
          <p:cNvPr id="7" name="Group 2">
            <a:extLst>
              <a:ext uri="{FF2B5EF4-FFF2-40B4-BE49-F238E27FC236}">
                <a16:creationId xmlns:a16="http://schemas.microsoft.com/office/drawing/2014/main" id="{FC6ED215-A278-8E78-E92F-8D9BDED327DB}"/>
              </a:ext>
            </a:extLst>
          </p:cNvPr>
          <p:cNvGrpSpPr>
            <a:grpSpLocks noGrp="1" noUngrp="1" noRot="1" noMove="1" noResize="1"/>
          </p:cNvGrpSpPr>
          <p:nvPr/>
        </p:nvGrpSpPr>
        <p:grpSpPr>
          <a:xfrm>
            <a:off x="-1" y="732266"/>
            <a:ext cx="12192001" cy="5393468"/>
            <a:chOff x="0" y="0"/>
            <a:chExt cx="5280849" cy="2130753"/>
          </a:xfrm>
        </p:grpSpPr>
        <p:sp>
          <p:nvSpPr>
            <p:cNvPr id="8" name="Freeform 3">
              <a:extLst>
                <a:ext uri="{FF2B5EF4-FFF2-40B4-BE49-F238E27FC236}">
                  <a16:creationId xmlns:a16="http://schemas.microsoft.com/office/drawing/2014/main" id="{3421D550-6980-3439-94FB-335612AE1839}"/>
                </a:ext>
              </a:extLst>
            </p:cNvPr>
            <p:cNvSpPr>
              <a:spLocks noGrp="1" noRot="1" noMove="1" noResize="1" noEditPoints="1" noAdjustHandles="1" noChangeArrowheads="1" noChangeShapeType="1"/>
            </p:cNvSpPr>
            <p:nvPr/>
          </p:nvSpPr>
          <p:spPr>
            <a:xfrm>
              <a:off x="0" y="0"/>
              <a:ext cx="5280849" cy="2130753"/>
            </a:xfrm>
            <a:custGeom>
              <a:avLst/>
              <a:gdLst/>
              <a:ahLst/>
              <a:cxnLst/>
              <a:rect l="l" t="t" r="r" b="b"/>
              <a:pathLst>
                <a:path w="5280849" h="2130753">
                  <a:moveTo>
                    <a:pt x="0" y="0"/>
                  </a:moveTo>
                  <a:lnTo>
                    <a:pt x="5280849" y="0"/>
                  </a:lnTo>
                  <a:lnTo>
                    <a:pt x="5280849" y="2130753"/>
                  </a:lnTo>
                  <a:lnTo>
                    <a:pt x="0" y="2130753"/>
                  </a:lnTo>
                  <a:close/>
                </a:path>
              </a:pathLst>
            </a:custGeom>
            <a:solidFill>
              <a:srgbClr val="FFFFFF"/>
            </a:solidFill>
          </p:spPr>
          <p:txBody>
            <a:bodyPr/>
            <a:lstStyle/>
            <a:p>
              <a:endParaRPr lang="en-GB" sz="1200"/>
            </a:p>
          </p:txBody>
        </p:sp>
        <p:sp>
          <p:nvSpPr>
            <p:cNvPr id="9" name="TextBox 4">
              <a:extLst>
                <a:ext uri="{FF2B5EF4-FFF2-40B4-BE49-F238E27FC236}">
                  <a16:creationId xmlns:a16="http://schemas.microsoft.com/office/drawing/2014/main" id="{0CD5C1BF-F00B-5878-2287-BF277983CE8C}"/>
                </a:ext>
              </a:extLst>
            </p:cNvPr>
            <p:cNvSpPr txBox="1">
              <a:spLocks noGrp="1" noRot="1" noMove="1" noResize="1" noEditPoints="1" noAdjustHandles="1" noChangeArrowheads="1" noChangeShapeType="1"/>
            </p:cNvSpPr>
            <p:nvPr/>
          </p:nvSpPr>
          <p:spPr>
            <a:xfrm>
              <a:off x="0" y="-28575"/>
              <a:ext cx="5280849" cy="2159328"/>
            </a:xfrm>
            <a:prstGeom prst="rect">
              <a:avLst/>
            </a:prstGeom>
          </p:spPr>
          <p:txBody>
            <a:bodyPr lIns="50800" tIns="50800" rIns="50800" bIns="50800" rtlCol="0" anchor="ctr"/>
            <a:lstStyle/>
            <a:p>
              <a:pPr algn="ctr">
                <a:lnSpc>
                  <a:spcPts val="1773"/>
                </a:lnSpc>
              </a:pPr>
              <a:endParaRPr sz="1200"/>
            </a:p>
          </p:txBody>
        </p:sp>
      </p:grpSp>
      <p:sp>
        <p:nvSpPr>
          <p:cNvPr id="15" name="Title 1">
            <a:extLst>
              <a:ext uri="{FF2B5EF4-FFF2-40B4-BE49-F238E27FC236}">
                <a16:creationId xmlns:a16="http://schemas.microsoft.com/office/drawing/2014/main" id="{653EA5FF-E889-3148-66B4-25053A0FC944}"/>
              </a:ext>
            </a:extLst>
          </p:cNvPr>
          <p:cNvSpPr txBox="1">
            <a:spLocks/>
          </p:cNvSpPr>
          <p:nvPr/>
        </p:nvSpPr>
        <p:spPr>
          <a:xfrm>
            <a:off x="2184401" y="1810713"/>
            <a:ext cx="7924799" cy="2780956"/>
          </a:xfrm>
          <a:prstGeom prst="rect">
            <a:avLst/>
          </a:prstGeom>
          <a:ln>
            <a:noFill/>
          </a:ln>
        </p:spPr>
        <p:txBody>
          <a:bodyPr vert="horz" lIns="60960" tIns="30480" rIns="60960" bIns="30480" rtlCol="0" anchor="b">
            <a:normAutofit/>
          </a:bodyPr>
          <a:lstStyle>
            <a:lvl1pPr algn="l" defTabSz="914400" rtl="0" eaLnBrk="1" latinLnBrk="0" hangingPunct="1">
              <a:spcBef>
                <a:spcPct val="0"/>
              </a:spcBef>
              <a:buNone/>
              <a:defRPr sz="6000" kern="1200">
                <a:solidFill>
                  <a:schemeClr val="bg1"/>
                </a:solidFill>
                <a:latin typeface="+mj-lt"/>
                <a:ea typeface="+mj-ea"/>
                <a:cs typeface="+mj-cs"/>
              </a:defRPr>
            </a:lvl1pPr>
          </a:lstStyle>
          <a:p>
            <a:r>
              <a:rPr lang="en-GB" sz="4000"/>
              <a:t>Enter title</a:t>
            </a:r>
            <a:endParaRPr lang="en-US" sz="4000"/>
          </a:p>
        </p:txBody>
      </p:sp>
      <p:sp>
        <p:nvSpPr>
          <p:cNvPr id="11" name="Freeform 5">
            <a:extLst>
              <a:ext uri="{FF2B5EF4-FFF2-40B4-BE49-F238E27FC236}">
                <a16:creationId xmlns:a16="http://schemas.microsoft.com/office/drawing/2014/main" id="{7A24A04B-2C0D-22D2-4206-2ED66275B44E}"/>
              </a:ext>
            </a:extLst>
          </p:cNvPr>
          <p:cNvSpPr/>
          <p:nvPr/>
        </p:nvSpPr>
        <p:spPr>
          <a:xfrm>
            <a:off x="10862622" y="5823897"/>
            <a:ext cx="1081729" cy="848598"/>
          </a:xfrm>
          <a:custGeom>
            <a:avLst/>
            <a:gdLst/>
            <a:ahLst/>
            <a:cxnLst/>
            <a:rect l="l" t="t" r="r" b="b"/>
            <a:pathLst>
              <a:path w="1622593" h="1272897">
                <a:moveTo>
                  <a:pt x="0" y="0"/>
                </a:moveTo>
                <a:lnTo>
                  <a:pt x="1622593" y="0"/>
                </a:lnTo>
                <a:lnTo>
                  <a:pt x="1622593" y="1272896"/>
                </a:lnTo>
                <a:lnTo>
                  <a:pt x="0" y="1272896"/>
                </a:lnTo>
                <a:lnTo>
                  <a:pt x="0" y="0"/>
                </a:lnTo>
                <a:close/>
              </a:path>
            </a:pathLst>
          </a:custGeom>
          <a:blipFill>
            <a:blip r:embed="rId2"/>
            <a:stretch>
              <a:fillRect/>
            </a:stretch>
          </a:blipFill>
        </p:spPr>
        <p:txBody>
          <a:bodyPr/>
          <a:lstStyle/>
          <a:p>
            <a:endParaRPr lang="en-GB" sz="1200"/>
          </a:p>
        </p:txBody>
      </p:sp>
      <p:sp>
        <p:nvSpPr>
          <p:cNvPr id="10" name="Text Placeholder 3">
            <a:extLst>
              <a:ext uri="{FF2B5EF4-FFF2-40B4-BE49-F238E27FC236}">
                <a16:creationId xmlns:a16="http://schemas.microsoft.com/office/drawing/2014/main" id="{97F6B912-3C30-7AB2-1DA3-416A36740C19}"/>
              </a:ext>
            </a:extLst>
          </p:cNvPr>
          <p:cNvSpPr>
            <a:spLocks noGrp="1"/>
          </p:cNvSpPr>
          <p:nvPr>
            <p:ph type="body" sz="half" idx="2"/>
          </p:nvPr>
        </p:nvSpPr>
        <p:spPr>
          <a:xfrm>
            <a:off x="840317" y="2822713"/>
            <a:ext cx="3931709" cy="3046804"/>
          </a:xfrm>
        </p:spPr>
        <p:txBody>
          <a:bodyPr/>
          <a:lstStyle>
            <a:lvl1pPr marL="0" indent="0">
              <a:buNone/>
              <a:defRPr sz="2000"/>
            </a:lvl1pPr>
            <a:lvl2pPr marL="304815" indent="0">
              <a:buNone/>
              <a:defRPr sz="933"/>
            </a:lvl2pPr>
            <a:lvl3pPr marL="609630" indent="0">
              <a:buNone/>
              <a:defRPr sz="800"/>
            </a:lvl3pPr>
            <a:lvl4pPr marL="914446" indent="0">
              <a:buNone/>
              <a:defRPr sz="667"/>
            </a:lvl4pPr>
            <a:lvl5pPr marL="1219261" indent="0">
              <a:buNone/>
              <a:defRPr sz="667"/>
            </a:lvl5pPr>
            <a:lvl6pPr marL="1524076" indent="0">
              <a:buNone/>
              <a:defRPr sz="667"/>
            </a:lvl6pPr>
            <a:lvl7pPr marL="1828891" indent="0">
              <a:buNone/>
              <a:defRPr sz="667"/>
            </a:lvl7pPr>
            <a:lvl8pPr marL="2133707" indent="0">
              <a:buNone/>
              <a:defRPr sz="667"/>
            </a:lvl8pPr>
            <a:lvl9pPr marL="2438522" indent="0">
              <a:buNone/>
              <a:defRPr sz="667"/>
            </a:lvl9pPr>
          </a:lstStyle>
          <a:p>
            <a:pPr lvl="0"/>
            <a:r>
              <a:rPr lang="en-GB"/>
              <a:t>Click to edit Master text styles</a:t>
            </a:r>
          </a:p>
        </p:txBody>
      </p:sp>
      <p:sp>
        <p:nvSpPr>
          <p:cNvPr id="13" name="Title 1">
            <a:extLst>
              <a:ext uri="{FF2B5EF4-FFF2-40B4-BE49-F238E27FC236}">
                <a16:creationId xmlns:a16="http://schemas.microsoft.com/office/drawing/2014/main" id="{D7DCD652-A540-E5BF-BFB0-03513EC51328}"/>
              </a:ext>
            </a:extLst>
          </p:cNvPr>
          <p:cNvSpPr txBox="1">
            <a:spLocks/>
          </p:cNvSpPr>
          <p:nvPr userDrawn="1"/>
        </p:nvSpPr>
        <p:spPr>
          <a:xfrm>
            <a:off x="838200" y="948360"/>
            <a:ext cx="3931709" cy="1586118"/>
          </a:xfrm>
          <a:prstGeom prst="rect">
            <a:avLst/>
          </a:prstGeom>
        </p:spPr>
        <p:txBody>
          <a:bodyPr vert="horz" lIns="91440" tIns="45720" rIns="91440" bIns="45720" rtlCol="0" anchor="ctr">
            <a:normAutofit lnSpcReduction="10000"/>
          </a:bodyPr>
          <a:lstStyle>
            <a:lvl1pPr algn="l" defTabSz="609630" rtl="0" eaLnBrk="1" latinLnBrk="0" hangingPunct="1">
              <a:lnSpc>
                <a:spcPct val="90000"/>
              </a:lnSpc>
              <a:spcBef>
                <a:spcPct val="0"/>
              </a:spcBef>
              <a:buNone/>
              <a:defRPr sz="4000" b="1" i="0" kern="1200">
                <a:solidFill>
                  <a:srgbClr val="1B46AB"/>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603226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B46AB"/>
        </a:solidFill>
        <a:effectLst/>
      </p:bgPr>
    </p:bg>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BF93A511-FD8D-9256-DDDD-325CC11EC50A}"/>
              </a:ext>
            </a:extLst>
          </p:cNvPr>
          <p:cNvGrpSpPr/>
          <p:nvPr/>
        </p:nvGrpSpPr>
        <p:grpSpPr>
          <a:xfrm>
            <a:off x="-1" y="732266"/>
            <a:ext cx="12192001" cy="5393468"/>
            <a:chOff x="0" y="0"/>
            <a:chExt cx="5280849" cy="2130753"/>
          </a:xfrm>
        </p:grpSpPr>
        <p:sp>
          <p:nvSpPr>
            <p:cNvPr id="8" name="Freeform 3">
              <a:extLst>
                <a:ext uri="{FF2B5EF4-FFF2-40B4-BE49-F238E27FC236}">
                  <a16:creationId xmlns:a16="http://schemas.microsoft.com/office/drawing/2014/main" id="{8503549D-FE07-9D57-6AB2-2E17A3A35D70}"/>
                </a:ext>
              </a:extLst>
            </p:cNvPr>
            <p:cNvSpPr/>
            <p:nvPr/>
          </p:nvSpPr>
          <p:spPr>
            <a:xfrm>
              <a:off x="0" y="0"/>
              <a:ext cx="5280849" cy="2130753"/>
            </a:xfrm>
            <a:custGeom>
              <a:avLst/>
              <a:gdLst/>
              <a:ahLst/>
              <a:cxnLst/>
              <a:rect l="l" t="t" r="r" b="b"/>
              <a:pathLst>
                <a:path w="5280849" h="2130753">
                  <a:moveTo>
                    <a:pt x="0" y="0"/>
                  </a:moveTo>
                  <a:lnTo>
                    <a:pt x="5280849" y="0"/>
                  </a:lnTo>
                  <a:lnTo>
                    <a:pt x="5280849" y="2130753"/>
                  </a:lnTo>
                  <a:lnTo>
                    <a:pt x="0" y="2130753"/>
                  </a:lnTo>
                  <a:close/>
                </a:path>
              </a:pathLst>
            </a:custGeom>
            <a:solidFill>
              <a:srgbClr val="FFFFFF"/>
            </a:solidFill>
          </p:spPr>
          <p:txBody>
            <a:bodyPr/>
            <a:lstStyle/>
            <a:p>
              <a:endParaRPr lang="en-GB" sz="1200"/>
            </a:p>
          </p:txBody>
        </p:sp>
        <p:sp>
          <p:nvSpPr>
            <p:cNvPr id="9" name="TextBox 4">
              <a:extLst>
                <a:ext uri="{FF2B5EF4-FFF2-40B4-BE49-F238E27FC236}">
                  <a16:creationId xmlns:a16="http://schemas.microsoft.com/office/drawing/2014/main" id="{52207C50-93A8-2BC6-57B4-B61FA1EEA8E3}"/>
                </a:ext>
              </a:extLst>
            </p:cNvPr>
            <p:cNvSpPr txBox="1"/>
            <p:nvPr/>
          </p:nvSpPr>
          <p:spPr>
            <a:xfrm>
              <a:off x="0" y="-28575"/>
              <a:ext cx="5280849" cy="2159328"/>
            </a:xfrm>
            <a:prstGeom prst="rect">
              <a:avLst/>
            </a:prstGeom>
          </p:spPr>
          <p:txBody>
            <a:bodyPr lIns="50800" tIns="50800" rIns="50800" bIns="50800" rtlCol="0" anchor="ctr"/>
            <a:lstStyle/>
            <a:p>
              <a:pPr algn="ctr">
                <a:lnSpc>
                  <a:spcPts val="1773"/>
                </a:lnSpc>
              </a:pPr>
              <a:endParaRPr sz="1200"/>
            </a:p>
          </p:txBody>
        </p:sp>
      </p:grpSp>
      <p:sp>
        <p:nvSpPr>
          <p:cNvPr id="2" name="Title Placeholder 1">
            <a:extLst>
              <a:ext uri="{FF2B5EF4-FFF2-40B4-BE49-F238E27FC236}">
                <a16:creationId xmlns:a16="http://schemas.microsoft.com/office/drawing/2014/main" id="{5F35DCAB-5923-A416-4DC5-E94389F3184F}"/>
              </a:ext>
            </a:extLst>
          </p:cNvPr>
          <p:cNvSpPr>
            <a:spLocks noGrp="1"/>
          </p:cNvSpPr>
          <p:nvPr>
            <p:ph type="title"/>
          </p:nvPr>
        </p:nvSpPr>
        <p:spPr>
          <a:xfrm>
            <a:off x="838200" y="365126"/>
            <a:ext cx="10515600" cy="1326091"/>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DE1BBB9-E814-63F7-DA89-8FA19800E53A}"/>
              </a:ext>
            </a:extLst>
          </p:cNvPr>
          <p:cNvSpPr>
            <a:spLocks noGrp="1"/>
          </p:cNvSpPr>
          <p:nvPr>
            <p:ph type="body" idx="1"/>
          </p:nvPr>
        </p:nvSpPr>
        <p:spPr>
          <a:xfrm>
            <a:off x="838200" y="1825625"/>
            <a:ext cx="10515600" cy="435186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94575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2" r:id="rId9"/>
  </p:sldLayoutIdLst>
  <p:txStyles>
    <p:titleStyle>
      <a:lvl1pPr algn="l" defTabSz="609630" rtl="0" eaLnBrk="1" latinLnBrk="0" hangingPunct="1">
        <a:lnSpc>
          <a:spcPct val="90000"/>
        </a:lnSpc>
        <a:spcBef>
          <a:spcPct val="0"/>
        </a:spcBef>
        <a:buNone/>
        <a:defRPr sz="4000" b="1" i="0" kern="1200">
          <a:solidFill>
            <a:srgbClr val="1B46AB"/>
          </a:solidFill>
          <a:latin typeface="Helvetica Neue" panose="02000503000000020004" pitchFamily="2" charset="0"/>
          <a:ea typeface="Helvetica Neue" panose="02000503000000020004" pitchFamily="2" charset="0"/>
          <a:cs typeface="Helvetica Neue" panose="02000503000000020004" pitchFamily="2" charset="0"/>
        </a:defRPr>
      </a:lvl1pPr>
    </p:titleStyle>
    <p:bodyStyle>
      <a:lvl1pPr marL="152408" indent="-152408" algn="l" defTabSz="609630" rtl="0" eaLnBrk="1" latinLnBrk="0" hangingPunct="1">
        <a:lnSpc>
          <a:spcPct val="90000"/>
        </a:lnSpc>
        <a:spcBef>
          <a:spcPts val="667"/>
        </a:spcBef>
        <a:buFont typeface="Arial" panose="020B0604020202020204" pitchFamily="34" charset="0"/>
        <a:buChar char="•"/>
        <a:defRPr sz="1867"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1pPr>
      <a:lvl2pPr marL="457223" indent="-152408" algn="l" defTabSz="609630" rtl="0" eaLnBrk="1" latinLnBrk="0" hangingPunct="1">
        <a:lnSpc>
          <a:spcPct val="90000"/>
        </a:lnSpc>
        <a:spcBef>
          <a:spcPts val="333"/>
        </a:spcBef>
        <a:buFont typeface="Arial" panose="020B0604020202020204" pitchFamily="34" charset="0"/>
        <a:buChar char="•"/>
        <a:defRPr sz="16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2pPr>
      <a:lvl3pPr marL="762038" indent="-152408" algn="l" defTabSz="609630" rtl="0" eaLnBrk="1" latinLnBrk="0" hangingPunct="1">
        <a:lnSpc>
          <a:spcPct val="90000"/>
        </a:lnSpc>
        <a:spcBef>
          <a:spcPts val="333"/>
        </a:spcBef>
        <a:buFont typeface="Arial" panose="020B0604020202020204" pitchFamily="34" charset="0"/>
        <a:buChar char="•"/>
        <a:defRPr sz="1333"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3pPr>
      <a:lvl4pPr marL="1066853" indent="-152408" algn="l" defTabSz="609630" rtl="0" eaLnBrk="1" latinLnBrk="0" hangingPunct="1">
        <a:lnSpc>
          <a:spcPct val="90000"/>
        </a:lnSpc>
        <a:spcBef>
          <a:spcPts val="333"/>
        </a:spcBef>
        <a:buFont typeface="Arial" panose="020B0604020202020204" pitchFamily="34" charset="0"/>
        <a:buChar char="•"/>
        <a:defRPr sz="12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4pPr>
      <a:lvl5pPr marL="1371669" indent="-152408" algn="l" defTabSz="609630" rtl="0" eaLnBrk="1" latinLnBrk="0" hangingPunct="1">
        <a:lnSpc>
          <a:spcPct val="90000"/>
        </a:lnSpc>
        <a:spcBef>
          <a:spcPts val="333"/>
        </a:spcBef>
        <a:buFont typeface="Arial" panose="020B0604020202020204" pitchFamily="34" charset="0"/>
        <a:buChar char="•"/>
        <a:defRPr sz="1200" b="0" i="0" kern="1200">
          <a:solidFill>
            <a:schemeClr val="tx1"/>
          </a:solidFill>
          <a:latin typeface="Helvetica Neue" panose="02000503000000020004" pitchFamily="2" charset="0"/>
          <a:ea typeface="Helvetica Neue" panose="02000503000000020004" pitchFamily="2" charset="0"/>
          <a:cs typeface="Helvetica Neue" panose="02000503000000020004" pitchFamily="2" charset="0"/>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educateagainsthate.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childnet.com/" TargetMode="External"/><Relationship Id="rId7" Type="http://schemas.openxmlformats.org/officeDocument/2006/relationships/image" Target="../media/image9.svg"/><Relationship Id="rId2" Type="http://schemas.openxmlformats.org/officeDocument/2006/relationships/hyperlink" Target="https://www.educateagainsthate.com/" TargetMode="Externa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educateagainsthate.com/wp-content/uploads/2026/05/OneDrive_1_21-05-2026-1.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educateagainsthate.com/wp-content/uploads/2026/05/OneDrive_1_22-05-2026.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0493A-DD26-83CF-20BC-66B5F5395C4D}"/>
              </a:ext>
            </a:extLst>
          </p:cNvPr>
          <p:cNvSpPr>
            <a:spLocks noGrp="1"/>
          </p:cNvSpPr>
          <p:nvPr>
            <p:ph type="ctrTitle"/>
          </p:nvPr>
        </p:nvSpPr>
        <p:spPr>
          <a:xfrm>
            <a:off x="1398104" y="1964405"/>
            <a:ext cx="9144000" cy="2387600"/>
          </a:xfrm>
        </p:spPr>
        <p:txBody>
          <a:bodyPr/>
          <a:lstStyle/>
          <a:p>
            <a:r>
              <a:rPr lang="en-US" dirty="0"/>
              <a:t>Resilience Ambassador Network</a:t>
            </a:r>
            <a:br>
              <a:rPr lang="en-US" dirty="0"/>
            </a:br>
            <a:br>
              <a:rPr lang="en-US" dirty="0"/>
            </a:br>
            <a:r>
              <a:rPr lang="en-US" dirty="0"/>
              <a:t>A Launch Guide</a:t>
            </a:r>
          </a:p>
        </p:txBody>
      </p:sp>
      <p:pic>
        <p:nvPicPr>
          <p:cNvPr id="7" name="Picture 6" descr="A logo with white text&#10;&#10;AI-generated content may be incorrect.">
            <a:extLst>
              <a:ext uri="{FF2B5EF4-FFF2-40B4-BE49-F238E27FC236}">
                <a16:creationId xmlns:a16="http://schemas.microsoft.com/office/drawing/2014/main" id="{D222B5A4-29EC-48F1-EDB4-523D9CA4B584}"/>
              </a:ext>
            </a:extLst>
          </p:cNvPr>
          <p:cNvPicPr>
            <a:picLocks noChangeAspect="1"/>
          </p:cNvPicPr>
          <p:nvPr/>
        </p:nvPicPr>
        <p:blipFill>
          <a:blip r:embed="rId3"/>
          <a:stretch>
            <a:fillRect/>
          </a:stretch>
        </p:blipFill>
        <p:spPr>
          <a:xfrm>
            <a:off x="10616929" y="6103620"/>
            <a:ext cx="1428447" cy="754380"/>
          </a:xfrm>
          <a:prstGeom prst="rect">
            <a:avLst/>
          </a:prstGeom>
        </p:spPr>
      </p:pic>
    </p:spTree>
    <p:extLst>
      <p:ext uri="{BB962C8B-B14F-4D97-AF65-F5344CB8AC3E}">
        <p14:creationId xmlns:p14="http://schemas.microsoft.com/office/powerpoint/2010/main" val="169028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37E50-2AE8-1688-7C37-F75C8855C80C}"/>
              </a:ext>
            </a:extLst>
          </p:cNvPr>
          <p:cNvSpPr>
            <a:spLocks noGrp="1"/>
          </p:cNvSpPr>
          <p:nvPr>
            <p:ph type="title"/>
          </p:nvPr>
        </p:nvSpPr>
        <p:spPr>
          <a:xfrm>
            <a:off x="1676400" y="0"/>
            <a:ext cx="10515600" cy="877265"/>
          </a:xfrm>
        </p:spPr>
        <p:txBody>
          <a:bodyPr/>
          <a:lstStyle/>
          <a:p>
            <a:r>
              <a:rPr lang="en-US" dirty="0">
                <a:solidFill>
                  <a:schemeClr val="bg1"/>
                </a:solidFill>
              </a:rPr>
              <a:t>Roles within the Ambassador Network</a:t>
            </a:r>
          </a:p>
        </p:txBody>
      </p:sp>
      <p:sp>
        <p:nvSpPr>
          <p:cNvPr id="5" name="TextBox 4">
            <a:extLst>
              <a:ext uri="{FF2B5EF4-FFF2-40B4-BE49-F238E27FC236}">
                <a16:creationId xmlns:a16="http://schemas.microsoft.com/office/drawing/2014/main" id="{75C8BE73-747E-06CB-5767-BB937739B91A}"/>
              </a:ext>
            </a:extLst>
          </p:cNvPr>
          <p:cNvSpPr txBox="1"/>
          <p:nvPr/>
        </p:nvSpPr>
        <p:spPr>
          <a:xfrm>
            <a:off x="506896" y="1360703"/>
            <a:ext cx="9988826" cy="830997"/>
          </a:xfrm>
          <a:prstGeom prst="rect">
            <a:avLst/>
          </a:prstGeom>
          <a:noFill/>
        </p:spPr>
        <p:txBody>
          <a:bodyPr wrap="square" rtlCol="0">
            <a:spAutoFit/>
          </a:bodyPr>
          <a:lstStyle/>
          <a:p>
            <a:r>
              <a:rPr lang="en-GB" sz="20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Lead Ambassador </a:t>
            </a:r>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r>
              <a:rPr lang="en-GB" sz="2000" dirty="0">
                <a:latin typeface="Helvetica Neue" panose="02000503000000020004" pitchFamily="2" charset="0"/>
                <a:ea typeface="Helvetica Neue" panose="02000503000000020004" pitchFamily="2" charset="0"/>
                <a:cs typeface="Helvetica Neue" panose="02000503000000020004" pitchFamily="2" charset="0"/>
              </a:rPr>
              <a:t>Coordinates meetings, acts as point of contact</a:t>
            </a:r>
          </a:p>
          <a:p>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endParaRPr lang="en-US"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 name="TextBox 6">
            <a:extLst>
              <a:ext uri="{FF2B5EF4-FFF2-40B4-BE49-F238E27FC236}">
                <a16:creationId xmlns:a16="http://schemas.microsoft.com/office/drawing/2014/main" id="{1F0AC1AA-7100-9C33-411B-F0D856F0B384}"/>
              </a:ext>
            </a:extLst>
          </p:cNvPr>
          <p:cNvSpPr txBox="1"/>
          <p:nvPr/>
        </p:nvSpPr>
        <p:spPr>
          <a:xfrm>
            <a:off x="506896" y="2089872"/>
            <a:ext cx="10995991" cy="1138773"/>
          </a:xfrm>
          <a:prstGeom prst="rect">
            <a:avLst/>
          </a:prstGeom>
          <a:noFill/>
        </p:spPr>
        <p:txBody>
          <a:bodyPr wrap="square" rtlCol="0">
            <a:spAutoFit/>
          </a:bodyPr>
          <a:lstStyle/>
          <a:p>
            <a:r>
              <a:rPr lang="en-GB" sz="20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Safeguarding Link </a:t>
            </a:r>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r>
              <a:rPr lang="en-GB" sz="2000" dirty="0">
                <a:latin typeface="Helvetica Neue" panose="02000503000000020004" pitchFamily="2" charset="0"/>
                <a:ea typeface="Helvetica Neue" panose="02000503000000020004" pitchFamily="2" charset="0"/>
                <a:cs typeface="Helvetica Neue" panose="02000503000000020004" pitchFamily="2" charset="0"/>
              </a:rPr>
              <a:t>Ensures discussions stay within safe boundaries and connects Ambassador work with wider pastoral activities</a:t>
            </a:r>
          </a:p>
          <a:p>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endParaRPr lang="en-US"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TextBox 8">
            <a:extLst>
              <a:ext uri="{FF2B5EF4-FFF2-40B4-BE49-F238E27FC236}">
                <a16:creationId xmlns:a16="http://schemas.microsoft.com/office/drawing/2014/main" id="{F42972B7-466A-7C05-9DFC-457023444A44}"/>
              </a:ext>
            </a:extLst>
          </p:cNvPr>
          <p:cNvSpPr txBox="1"/>
          <p:nvPr/>
        </p:nvSpPr>
        <p:spPr>
          <a:xfrm>
            <a:off x="506895" y="3167691"/>
            <a:ext cx="11413434" cy="461665"/>
          </a:xfrm>
          <a:prstGeom prst="rect">
            <a:avLst/>
          </a:prstGeom>
          <a:noFill/>
        </p:spPr>
        <p:txBody>
          <a:bodyPr wrap="square" rtlCol="0">
            <a:spAutoFit/>
          </a:bodyPr>
          <a:lstStyle/>
          <a:p>
            <a:pPr>
              <a:spcAft>
                <a:spcPts val="400"/>
              </a:spcAft>
            </a:pPr>
            <a:r>
              <a:rPr lang="en-GB" sz="20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Curriculum Link </a:t>
            </a:r>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r>
              <a:rPr lang="en-GB" sz="2000" dirty="0">
                <a:latin typeface="Helvetica Neue" panose="02000503000000020004" pitchFamily="2" charset="0"/>
                <a:ea typeface="Helvetica Neue" panose="02000503000000020004" pitchFamily="2" charset="0"/>
                <a:cs typeface="Helvetica Neue" panose="02000503000000020004" pitchFamily="2" charset="0"/>
              </a:rPr>
              <a:t>connects Ambassador work with PSHE/SMSC and appropriate curriculum areas</a:t>
            </a:r>
          </a:p>
        </p:txBody>
      </p:sp>
      <p:sp>
        <p:nvSpPr>
          <p:cNvPr id="11" name="TextBox 10">
            <a:extLst>
              <a:ext uri="{FF2B5EF4-FFF2-40B4-BE49-F238E27FC236}">
                <a16:creationId xmlns:a16="http://schemas.microsoft.com/office/drawing/2014/main" id="{0D413B61-1BEA-E0DC-46D9-AE556D7E8FCA}"/>
              </a:ext>
            </a:extLst>
          </p:cNvPr>
          <p:cNvSpPr txBox="1"/>
          <p:nvPr/>
        </p:nvSpPr>
        <p:spPr>
          <a:xfrm>
            <a:off x="506895" y="4041143"/>
            <a:ext cx="11221279" cy="461665"/>
          </a:xfrm>
          <a:prstGeom prst="rect">
            <a:avLst/>
          </a:prstGeom>
          <a:noFill/>
        </p:spPr>
        <p:txBody>
          <a:bodyPr wrap="square" rtlCol="0">
            <a:spAutoFit/>
          </a:bodyPr>
          <a:lstStyle/>
          <a:p>
            <a:pPr>
              <a:spcAft>
                <a:spcPts val="400"/>
              </a:spcAft>
            </a:pPr>
            <a:r>
              <a:rPr lang="en-GB" sz="20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Communication Link </a:t>
            </a:r>
            <a:r>
              <a:rPr lang="en-GB" sz="2400" b="1" dirty="0">
                <a:solidFill>
                  <a:srgbClr val="1B46AB"/>
                </a:solidFill>
                <a:latin typeface="Helvetica Neue" panose="02000503000000020004" pitchFamily="2" charset="0"/>
                <a:ea typeface="Helvetica Neue" panose="02000503000000020004" pitchFamily="2" charset="0"/>
                <a:cs typeface="Helvetica Neue" panose="02000503000000020004" pitchFamily="2" charset="0"/>
              </a:rPr>
              <a:t>- </a:t>
            </a:r>
            <a:r>
              <a:rPr lang="en-GB" sz="2000" dirty="0">
                <a:latin typeface="Helvetica Neue" panose="02000503000000020004" pitchFamily="2" charset="0"/>
                <a:ea typeface="Helvetica Neue" panose="02000503000000020004" pitchFamily="2" charset="0"/>
                <a:cs typeface="Helvetica Neue" panose="02000503000000020004" pitchFamily="2" charset="0"/>
              </a:rPr>
              <a:t>Shares updates with staff and maintains a resource bank</a:t>
            </a:r>
          </a:p>
        </p:txBody>
      </p:sp>
    </p:spTree>
    <p:extLst>
      <p:ext uri="{BB962C8B-B14F-4D97-AF65-F5344CB8AC3E}">
        <p14:creationId xmlns:p14="http://schemas.microsoft.com/office/powerpoint/2010/main" val="3013535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E0E11-9444-85C3-1AAF-AE2C80658EC6}"/>
              </a:ext>
            </a:extLst>
          </p:cNvPr>
          <p:cNvSpPr>
            <a:spLocks noGrp="1"/>
          </p:cNvSpPr>
          <p:nvPr>
            <p:ph idx="1"/>
          </p:nvPr>
        </p:nvSpPr>
        <p:spPr>
          <a:xfrm>
            <a:off x="593034" y="1456910"/>
            <a:ext cx="6886433" cy="3637586"/>
          </a:xfrm>
        </p:spPr>
        <p:txBody>
          <a:bodyPr>
            <a:normAutofit/>
          </a:bodyPr>
          <a:lstStyle/>
          <a:p>
            <a:pPr marL="0" indent="0">
              <a:lnSpc>
                <a:spcPct val="115000"/>
              </a:lnSpc>
              <a:spcBef>
                <a:spcPts val="900"/>
              </a:spcBef>
              <a:spcAft>
                <a:spcPts val="900"/>
              </a:spcAft>
              <a:buNone/>
            </a:pPr>
            <a:r>
              <a:rPr lang="en-GB" dirty="0">
                <a:effectLst/>
              </a:rPr>
              <a:t>After their training, Ambassadors have access to a toolkit that provides ready-to-use resources they can draw on.</a:t>
            </a:r>
            <a:r>
              <a:rPr lang="en-US" dirty="0">
                <a:effectLst/>
              </a:rPr>
              <a:t> Thes</a:t>
            </a:r>
            <a:r>
              <a:rPr lang="en-US" dirty="0"/>
              <a:t>e tools, all downloadable via </a:t>
            </a:r>
            <a:r>
              <a:rPr lang="en-US" dirty="0">
                <a:hlinkClick r:id="rId2"/>
              </a:rPr>
              <a:t>Educate Against Hate</a:t>
            </a:r>
            <a:r>
              <a:rPr lang="en-US" dirty="0"/>
              <a:t> include: </a:t>
            </a:r>
          </a:p>
          <a:p>
            <a:pPr>
              <a:spcAft>
                <a:spcPts val="400"/>
              </a:spcAft>
            </a:pPr>
            <a:r>
              <a:rPr lang="en-US" dirty="0"/>
              <a:t>Assembly planning templates</a:t>
            </a:r>
          </a:p>
          <a:p>
            <a:pPr>
              <a:spcAft>
                <a:spcPts val="400"/>
              </a:spcAft>
            </a:pPr>
            <a:r>
              <a:rPr lang="en-US" dirty="0"/>
              <a:t>Question crib sheets for conducting discussions</a:t>
            </a:r>
          </a:p>
          <a:p>
            <a:pPr>
              <a:spcAft>
                <a:spcPts val="400"/>
              </a:spcAft>
            </a:pPr>
            <a:r>
              <a:rPr lang="en-US" dirty="0"/>
              <a:t>Research Guidance for teachers</a:t>
            </a:r>
          </a:p>
          <a:p>
            <a:pPr>
              <a:spcAft>
                <a:spcPts val="400"/>
              </a:spcAft>
            </a:pPr>
            <a:r>
              <a:rPr lang="en-US" dirty="0"/>
              <a:t>Communications with parents’ templates</a:t>
            </a:r>
          </a:p>
        </p:txBody>
      </p:sp>
      <p:sp>
        <p:nvSpPr>
          <p:cNvPr id="4" name="Title 1">
            <a:extLst>
              <a:ext uri="{FF2B5EF4-FFF2-40B4-BE49-F238E27FC236}">
                <a16:creationId xmlns:a16="http://schemas.microsoft.com/office/drawing/2014/main" id="{A865ED0F-B625-CCA7-E555-A36757868B12}"/>
              </a:ext>
            </a:extLst>
          </p:cNvPr>
          <p:cNvSpPr txBox="1">
            <a:spLocks/>
          </p:cNvSpPr>
          <p:nvPr/>
        </p:nvSpPr>
        <p:spPr>
          <a:xfrm>
            <a:off x="1858616" y="35059"/>
            <a:ext cx="9240079" cy="780915"/>
          </a:xfrm>
          <a:prstGeom prst="rect">
            <a:avLst/>
          </a:prstGeom>
        </p:spPr>
        <p:txBody>
          <a:bodyPr vert="horz" lIns="91440" tIns="45720" rIns="91440" bIns="45720" rtlCol="0" anchor="ctr">
            <a:normAutofit/>
          </a:bodyPr>
          <a:lstStyle>
            <a:lvl1pPr algn="l" defTabSz="609630" rtl="0" eaLnBrk="1" latinLnBrk="0" hangingPunct="1">
              <a:lnSpc>
                <a:spcPct val="90000"/>
              </a:lnSpc>
              <a:spcBef>
                <a:spcPct val="0"/>
              </a:spcBef>
              <a:buNone/>
              <a:defRPr sz="4000" b="1" i="0" kern="1200">
                <a:solidFill>
                  <a:srgbClr val="1B46AB"/>
                </a:solidFill>
                <a:latin typeface="Helvetica Neue" panose="02000503000000020004" pitchFamily="2" charset="0"/>
                <a:ea typeface="Helvetica Neue" panose="02000503000000020004" pitchFamily="2" charset="0"/>
                <a:cs typeface="Helvetica Neue" panose="02000503000000020004" pitchFamily="2" charset="0"/>
              </a:defRPr>
            </a:lvl1pPr>
          </a:lstStyle>
          <a:p>
            <a:r>
              <a:rPr lang="en-US" dirty="0">
                <a:solidFill>
                  <a:schemeClr val="bg1"/>
                </a:solidFill>
              </a:rPr>
              <a:t>Practical tools for Ambassadors</a:t>
            </a:r>
          </a:p>
        </p:txBody>
      </p:sp>
      <p:pic>
        <p:nvPicPr>
          <p:cNvPr id="8" name="Picture 7" descr="Teacher assisting student">
            <a:extLst>
              <a:ext uri="{FF2B5EF4-FFF2-40B4-BE49-F238E27FC236}">
                <a16:creationId xmlns:a16="http://schemas.microsoft.com/office/drawing/2014/main" id="{D8339537-07B0-B4D3-DCAD-D33E4337EED9}"/>
              </a:ext>
            </a:extLst>
          </p:cNvPr>
          <p:cNvPicPr>
            <a:picLocks noChangeAspect="1"/>
          </p:cNvPicPr>
          <p:nvPr/>
        </p:nvPicPr>
        <p:blipFill>
          <a:blip r:embed="rId3"/>
          <a:srcRect l="20921" t="504" r="24444" b="172"/>
          <a:stretch>
            <a:fillRect/>
          </a:stretch>
        </p:blipFill>
        <p:spPr>
          <a:xfrm flipH="1">
            <a:off x="7738282" y="737062"/>
            <a:ext cx="4453718" cy="5397731"/>
          </a:xfrm>
          <a:prstGeom prst="rect">
            <a:avLst/>
          </a:prstGeom>
        </p:spPr>
      </p:pic>
    </p:spTree>
    <p:extLst>
      <p:ext uri="{BB962C8B-B14F-4D97-AF65-F5344CB8AC3E}">
        <p14:creationId xmlns:p14="http://schemas.microsoft.com/office/powerpoint/2010/main" val="2924925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5C547-6DCA-A857-86FD-FC6A7210DEB7}"/>
              </a:ext>
            </a:extLst>
          </p:cNvPr>
          <p:cNvSpPr>
            <a:spLocks noGrp="1"/>
          </p:cNvSpPr>
          <p:nvPr>
            <p:ph type="title"/>
          </p:nvPr>
        </p:nvSpPr>
        <p:spPr>
          <a:xfrm>
            <a:off x="990600" y="-60510"/>
            <a:ext cx="10515600" cy="898003"/>
          </a:xfrm>
        </p:spPr>
        <p:txBody>
          <a:bodyPr>
            <a:normAutofit fontScale="90000"/>
          </a:bodyPr>
          <a:lstStyle/>
          <a:p>
            <a:r>
              <a:rPr lang="en-US" dirty="0">
                <a:solidFill>
                  <a:schemeClr val="bg1"/>
                </a:solidFill>
              </a:rPr>
              <a:t>Engaging Parents, Carers and the Community</a:t>
            </a:r>
          </a:p>
        </p:txBody>
      </p:sp>
      <p:sp>
        <p:nvSpPr>
          <p:cNvPr id="3" name="Content Placeholder 2">
            <a:extLst>
              <a:ext uri="{FF2B5EF4-FFF2-40B4-BE49-F238E27FC236}">
                <a16:creationId xmlns:a16="http://schemas.microsoft.com/office/drawing/2014/main" id="{E14ADB87-601D-9B4D-65BA-2AB61C618FA8}"/>
              </a:ext>
            </a:extLst>
          </p:cNvPr>
          <p:cNvSpPr>
            <a:spLocks noGrp="1"/>
          </p:cNvSpPr>
          <p:nvPr>
            <p:ph idx="1"/>
          </p:nvPr>
        </p:nvSpPr>
        <p:spPr>
          <a:xfrm>
            <a:off x="182218" y="888674"/>
            <a:ext cx="10515600" cy="4351867"/>
          </a:xfrm>
        </p:spPr>
        <p:txBody>
          <a:bodyPr/>
          <a:lstStyle/>
          <a:p>
            <a:pPr marL="0" indent="0">
              <a:lnSpc>
                <a:spcPct val="115000"/>
              </a:lnSpc>
              <a:spcBef>
                <a:spcPts val="900"/>
              </a:spcBef>
              <a:spcAft>
                <a:spcPts val="900"/>
              </a:spcAft>
              <a:buNone/>
            </a:pPr>
            <a:r>
              <a:rPr lang="en-GB" dirty="0">
                <a:effectLst/>
              </a:rPr>
              <a:t>Ambassadors can play an important role in community engagement.</a:t>
            </a:r>
          </a:p>
          <a:p>
            <a:pPr marL="0" indent="0">
              <a:lnSpc>
                <a:spcPct val="115000"/>
              </a:lnSpc>
              <a:spcBef>
                <a:spcPts val="800"/>
              </a:spcBef>
              <a:spcAft>
                <a:spcPts val="400"/>
              </a:spcAft>
              <a:buNone/>
            </a:pPr>
            <a:r>
              <a:rPr lang="en-GB" b="1" dirty="0">
                <a:solidFill>
                  <a:srgbClr val="000000"/>
                </a:solidFill>
                <a:effectLst/>
              </a:rPr>
              <a:t>Key Principles for Safe Engagement</a:t>
            </a:r>
            <a:endParaRPr lang="en-GB" b="1" dirty="0">
              <a:solidFill>
                <a:srgbClr val="434343"/>
              </a:solidFill>
              <a:effectLst/>
            </a:endParaRPr>
          </a:p>
        </p:txBody>
      </p:sp>
      <p:sp>
        <p:nvSpPr>
          <p:cNvPr id="4" name="TextBox 3">
            <a:extLst>
              <a:ext uri="{FF2B5EF4-FFF2-40B4-BE49-F238E27FC236}">
                <a16:creationId xmlns:a16="http://schemas.microsoft.com/office/drawing/2014/main" id="{E7926FC5-1F0E-2F5B-412A-CA55D9554919}"/>
              </a:ext>
            </a:extLst>
          </p:cNvPr>
          <p:cNvSpPr txBox="1"/>
          <p:nvPr/>
        </p:nvSpPr>
        <p:spPr>
          <a:xfrm>
            <a:off x="1584058" y="4215258"/>
            <a:ext cx="3774743" cy="1015663"/>
          </a:xfrm>
          <a:prstGeom prst="rect">
            <a:avLst/>
          </a:prstGeom>
          <a:noFill/>
        </p:spPr>
        <p:txBody>
          <a:bodyPr wrap="square" rtlCol="0">
            <a:spAutoFit/>
          </a:bodyPr>
          <a:lstStyle/>
          <a:p>
            <a:r>
              <a:rPr lang="en-GB" sz="2000" dirty="0">
                <a:latin typeface="Helvetica Neue" panose="02000503000000020004" pitchFamily="2" charset="0"/>
                <a:ea typeface="Helvetica Neue" panose="02000503000000020004" pitchFamily="2" charset="0"/>
                <a:cs typeface="Helvetica Neue" panose="02000503000000020004" pitchFamily="2" charset="0"/>
              </a:rPr>
              <a:t>Provide optional parent/carer briefings or newsletters on key themes</a:t>
            </a:r>
          </a:p>
        </p:txBody>
      </p:sp>
      <p:sp>
        <p:nvSpPr>
          <p:cNvPr id="5" name="TextBox 4">
            <a:extLst>
              <a:ext uri="{FF2B5EF4-FFF2-40B4-BE49-F238E27FC236}">
                <a16:creationId xmlns:a16="http://schemas.microsoft.com/office/drawing/2014/main" id="{EE64A166-A361-426E-DD26-6206ED8ADB11}"/>
              </a:ext>
            </a:extLst>
          </p:cNvPr>
          <p:cNvSpPr txBox="1"/>
          <p:nvPr/>
        </p:nvSpPr>
        <p:spPr>
          <a:xfrm>
            <a:off x="7401640" y="4336379"/>
            <a:ext cx="3774743" cy="1015663"/>
          </a:xfrm>
          <a:prstGeom prst="rect">
            <a:avLst/>
          </a:prstGeom>
          <a:noFill/>
        </p:spPr>
        <p:txBody>
          <a:bodyPr wrap="square" rtlCol="0">
            <a:spAutoFit/>
          </a:bodyPr>
          <a:lstStyle/>
          <a:p>
            <a:r>
              <a:rPr lang="en-GB" sz="2000">
                <a:latin typeface="Helvetica Neue" panose="02000503000000020004" pitchFamily="2" charset="0"/>
                <a:ea typeface="Helvetica Neue" panose="02000503000000020004" pitchFamily="2" charset="0"/>
                <a:cs typeface="Helvetica Neue" panose="02000503000000020004" pitchFamily="2" charset="0"/>
              </a:rPr>
              <a:t>Signpost concerns to DSLs and maintain strong communication channels</a:t>
            </a:r>
          </a:p>
        </p:txBody>
      </p:sp>
      <p:sp>
        <p:nvSpPr>
          <p:cNvPr id="6" name="TextBox 5">
            <a:extLst>
              <a:ext uri="{FF2B5EF4-FFF2-40B4-BE49-F238E27FC236}">
                <a16:creationId xmlns:a16="http://schemas.microsoft.com/office/drawing/2014/main" id="{A0D0E104-5C3F-2693-C99B-6C48954793D7}"/>
              </a:ext>
            </a:extLst>
          </p:cNvPr>
          <p:cNvSpPr txBox="1"/>
          <p:nvPr/>
        </p:nvSpPr>
        <p:spPr>
          <a:xfrm>
            <a:off x="1567069" y="2501060"/>
            <a:ext cx="3774743" cy="1015663"/>
          </a:xfrm>
          <a:prstGeom prst="rect">
            <a:avLst/>
          </a:prstGeom>
          <a:noFill/>
        </p:spPr>
        <p:txBody>
          <a:bodyPr wrap="square" rtlCol="0">
            <a:spAutoFit/>
          </a:bodyPr>
          <a:lstStyle/>
          <a:p>
            <a:r>
              <a:rPr lang="en-GB" sz="2000" dirty="0">
                <a:latin typeface="Helvetica Neue" panose="02000503000000020004" pitchFamily="2" charset="0"/>
                <a:ea typeface="Helvetica Neue" panose="02000503000000020004" pitchFamily="2" charset="0"/>
                <a:cs typeface="Helvetica Neue" panose="02000503000000020004" pitchFamily="2" charset="0"/>
              </a:rPr>
              <a:t>Communicate the purpose clearly: building critical thinking, not political influence</a:t>
            </a:r>
          </a:p>
        </p:txBody>
      </p:sp>
      <p:sp>
        <p:nvSpPr>
          <p:cNvPr id="7" name="TextBox 6">
            <a:extLst>
              <a:ext uri="{FF2B5EF4-FFF2-40B4-BE49-F238E27FC236}">
                <a16:creationId xmlns:a16="http://schemas.microsoft.com/office/drawing/2014/main" id="{46FA6786-89A9-A1F3-B038-4506B1A678E0}"/>
              </a:ext>
            </a:extLst>
          </p:cNvPr>
          <p:cNvSpPr txBox="1"/>
          <p:nvPr/>
        </p:nvSpPr>
        <p:spPr>
          <a:xfrm>
            <a:off x="7401639" y="2493497"/>
            <a:ext cx="4266900" cy="1015663"/>
          </a:xfrm>
          <a:prstGeom prst="rect">
            <a:avLst/>
          </a:prstGeom>
          <a:noFill/>
        </p:spPr>
        <p:txBody>
          <a:bodyPr wrap="square" rtlCol="0">
            <a:spAutoFit/>
          </a:bodyPr>
          <a:lstStyle/>
          <a:p>
            <a:r>
              <a:rPr lang="en-GB" sz="2000" dirty="0">
                <a:latin typeface="Helvetica Neue" panose="02000503000000020004" pitchFamily="2" charset="0"/>
                <a:ea typeface="Helvetica Neue" panose="02000503000000020004" pitchFamily="2" charset="0"/>
                <a:cs typeface="Helvetica Neue" panose="02000503000000020004" pitchFamily="2" charset="0"/>
              </a:rPr>
              <a:t>Share reputable resources for families (</a:t>
            </a:r>
            <a:r>
              <a:rPr lang="en-GB" sz="2000" dirty="0">
                <a:latin typeface="Helvetica Neue" panose="02000503000000020004" pitchFamily="2" charset="0"/>
                <a:ea typeface="Helvetica Neue" panose="02000503000000020004" pitchFamily="2" charset="0"/>
                <a:cs typeface="Helvetica Neue" panose="02000503000000020004" pitchFamily="2" charset="0"/>
                <a:hlinkClick r:id="rId2"/>
              </a:rPr>
              <a:t>Educate Against Hate</a:t>
            </a:r>
            <a:r>
              <a:rPr lang="en-GB" sz="2000" dirty="0">
                <a:latin typeface="Helvetica Neue" panose="02000503000000020004" pitchFamily="2" charset="0"/>
                <a:ea typeface="Helvetica Neue" panose="02000503000000020004" pitchFamily="2" charset="0"/>
                <a:cs typeface="Helvetica Neue" panose="02000503000000020004" pitchFamily="2" charset="0"/>
              </a:rPr>
              <a:t>, </a:t>
            </a:r>
            <a:r>
              <a:rPr lang="en-GB" sz="2000" dirty="0" err="1">
                <a:latin typeface="Helvetica Neue" panose="02000503000000020004" pitchFamily="2" charset="0"/>
                <a:ea typeface="Helvetica Neue" panose="02000503000000020004" pitchFamily="2" charset="0"/>
                <a:cs typeface="Helvetica Neue" panose="02000503000000020004" pitchFamily="2" charset="0"/>
                <a:hlinkClick r:id="rId3"/>
              </a:rPr>
              <a:t>Childnet</a:t>
            </a:r>
            <a:r>
              <a:rPr lang="en-GB" sz="2000" dirty="0">
                <a:latin typeface="Helvetica Neue" panose="02000503000000020004" pitchFamily="2" charset="0"/>
                <a:ea typeface="Helvetica Neue" panose="02000503000000020004" pitchFamily="2" charset="0"/>
                <a:cs typeface="Helvetica Neue" panose="02000503000000020004" pitchFamily="2" charset="0"/>
              </a:rPr>
              <a:t>)</a:t>
            </a:r>
          </a:p>
        </p:txBody>
      </p:sp>
      <p:pic>
        <p:nvPicPr>
          <p:cNvPr id="9" name="Graphic 8" descr="Megaphone with solid fill">
            <a:extLst>
              <a:ext uri="{FF2B5EF4-FFF2-40B4-BE49-F238E27FC236}">
                <a16:creationId xmlns:a16="http://schemas.microsoft.com/office/drawing/2014/main" id="{A4142669-6806-455C-A670-20E7DB475B9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7156" y="2514600"/>
            <a:ext cx="914400" cy="914400"/>
          </a:xfrm>
          <a:prstGeom prst="rect">
            <a:avLst/>
          </a:prstGeom>
        </p:spPr>
      </p:pic>
      <p:pic>
        <p:nvPicPr>
          <p:cNvPr id="11" name="Graphic 10" descr="List with solid fill">
            <a:extLst>
              <a:ext uri="{FF2B5EF4-FFF2-40B4-BE49-F238E27FC236}">
                <a16:creationId xmlns:a16="http://schemas.microsoft.com/office/drawing/2014/main" id="{C8A28DB1-CBDE-DDEB-1FF7-AFD1C56AAC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487239" y="2602323"/>
            <a:ext cx="914400" cy="914400"/>
          </a:xfrm>
          <a:prstGeom prst="rect">
            <a:avLst/>
          </a:prstGeom>
        </p:spPr>
      </p:pic>
      <p:pic>
        <p:nvPicPr>
          <p:cNvPr id="13" name="Graphic 12" descr="Signpost with solid fill">
            <a:extLst>
              <a:ext uri="{FF2B5EF4-FFF2-40B4-BE49-F238E27FC236}">
                <a16:creationId xmlns:a16="http://schemas.microsoft.com/office/drawing/2014/main" id="{2697B333-AF1F-FF7A-CEEA-6729126A6DA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487240" y="4326141"/>
            <a:ext cx="914400" cy="914400"/>
          </a:xfrm>
          <a:prstGeom prst="rect">
            <a:avLst/>
          </a:prstGeom>
        </p:spPr>
      </p:pic>
      <p:pic>
        <p:nvPicPr>
          <p:cNvPr id="15" name="Graphic 14" descr="Family with girl with solid fill">
            <a:extLst>
              <a:ext uri="{FF2B5EF4-FFF2-40B4-BE49-F238E27FC236}">
                <a16:creationId xmlns:a16="http://schemas.microsoft.com/office/drawing/2014/main" id="{ECA6CF16-BCA2-14C4-1F32-7CC27A50D53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45651" y="4215258"/>
            <a:ext cx="914400" cy="914400"/>
          </a:xfrm>
          <a:prstGeom prst="rect">
            <a:avLst/>
          </a:prstGeom>
        </p:spPr>
      </p:pic>
    </p:spTree>
    <p:extLst>
      <p:ext uri="{BB962C8B-B14F-4D97-AF65-F5344CB8AC3E}">
        <p14:creationId xmlns:p14="http://schemas.microsoft.com/office/powerpoint/2010/main" val="3131214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4F8349-70A5-44F1-1955-09CFCF9AC460}"/>
              </a:ext>
            </a:extLst>
          </p:cNvPr>
          <p:cNvSpPr>
            <a:spLocks noGrp="1"/>
          </p:cNvSpPr>
          <p:nvPr>
            <p:ph sz="half" idx="1"/>
          </p:nvPr>
        </p:nvSpPr>
        <p:spPr>
          <a:xfrm>
            <a:off x="1176866" y="1500506"/>
            <a:ext cx="10515599" cy="4351867"/>
          </a:xfrm>
        </p:spPr>
        <p:txBody>
          <a:bodyPr anchor="t">
            <a:normAutofit/>
          </a:bodyPr>
          <a:lstStyle/>
          <a:p>
            <a:pPr>
              <a:spcAft>
                <a:spcPts val="400"/>
              </a:spcAft>
            </a:pPr>
            <a:r>
              <a:rPr lang="en-GB" dirty="0">
                <a:latin typeface="Helvetica Neue"/>
              </a:rPr>
              <a:t>This pack provides practical guidance for establishing and running a staff Resilience Ambassador Network within a school or college setting. </a:t>
            </a:r>
          </a:p>
          <a:p>
            <a:pPr marL="0" indent="0">
              <a:spcAft>
                <a:spcPts val="400"/>
              </a:spcAft>
              <a:buNone/>
            </a:pPr>
            <a:endParaRPr lang="en-GB" dirty="0">
              <a:latin typeface="Helvetica Neue"/>
            </a:endParaRPr>
          </a:p>
          <a:p>
            <a:pPr>
              <a:spcAft>
                <a:spcPts val="400"/>
              </a:spcAft>
            </a:pPr>
            <a:r>
              <a:rPr lang="en-GB" dirty="0">
                <a:latin typeface="Helvetica Neue"/>
              </a:rPr>
              <a:t>The network is designed to support staff in confidently and safely facilitating discussions on complex, sensitive, or controversial issues that young people are already encountering in their lives and online.</a:t>
            </a:r>
          </a:p>
          <a:p>
            <a:pPr marL="0" indent="0">
              <a:spcAft>
                <a:spcPts val="400"/>
              </a:spcAft>
              <a:buNone/>
            </a:pPr>
            <a:endParaRPr lang="en-GB" dirty="0">
              <a:latin typeface="Helvetica Neue"/>
            </a:endParaRPr>
          </a:p>
          <a:p>
            <a:pPr>
              <a:spcAft>
                <a:spcPts val="400"/>
              </a:spcAft>
            </a:pPr>
            <a:r>
              <a:rPr lang="en-GB" dirty="0"/>
              <a:t>Grounded in evidence-based approaches to safeguarding, critical thinking, and respectful dialogue, the guide outlines how to recruit and upskill Ambassadors, embed consistent practice across the school, and engage parents and carers and the wider community. </a:t>
            </a:r>
          </a:p>
          <a:p>
            <a:pPr marL="0" indent="0">
              <a:spcAft>
                <a:spcPts val="400"/>
              </a:spcAft>
              <a:buNone/>
            </a:pPr>
            <a:endParaRPr lang="en-GB" dirty="0"/>
          </a:p>
          <a:p>
            <a:pPr marL="0" indent="0">
              <a:spcAft>
                <a:spcPts val="400"/>
              </a:spcAft>
              <a:buNone/>
            </a:pPr>
            <a:endParaRPr lang="en-GB" dirty="0"/>
          </a:p>
          <a:p>
            <a:pPr marL="0" indent="0">
              <a:buNone/>
            </a:pPr>
            <a:endParaRPr lang="en-US" sz="2000" dirty="0"/>
          </a:p>
        </p:txBody>
      </p:sp>
      <p:sp>
        <p:nvSpPr>
          <p:cNvPr id="2" name="Title 1">
            <a:extLst>
              <a:ext uri="{FF2B5EF4-FFF2-40B4-BE49-F238E27FC236}">
                <a16:creationId xmlns:a16="http://schemas.microsoft.com/office/drawing/2014/main" id="{3EBD961B-845C-1ABC-43BC-3C6CDAFA19B7}"/>
              </a:ext>
            </a:extLst>
          </p:cNvPr>
          <p:cNvSpPr>
            <a:spLocks noGrp="1"/>
          </p:cNvSpPr>
          <p:nvPr>
            <p:ph type="title"/>
          </p:nvPr>
        </p:nvSpPr>
        <p:spPr>
          <a:xfrm>
            <a:off x="2759765" y="0"/>
            <a:ext cx="10515600" cy="877265"/>
          </a:xfrm>
        </p:spPr>
        <p:txBody>
          <a:bodyPr/>
          <a:lstStyle/>
          <a:p>
            <a:r>
              <a:rPr lang="en-US" dirty="0">
                <a:solidFill>
                  <a:schemeClr val="bg1"/>
                </a:solidFill>
              </a:rPr>
              <a:t>What is this pack for? </a:t>
            </a:r>
          </a:p>
        </p:txBody>
      </p:sp>
    </p:spTree>
    <p:extLst>
      <p:ext uri="{BB962C8B-B14F-4D97-AF65-F5344CB8AC3E}">
        <p14:creationId xmlns:p14="http://schemas.microsoft.com/office/powerpoint/2010/main" val="4177375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370A7-6225-6269-5637-B653D4A0FD1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3FF772-0199-A3D3-A1B6-3E0A63B3973A}"/>
              </a:ext>
            </a:extLst>
          </p:cNvPr>
          <p:cNvSpPr>
            <a:spLocks noGrp="1"/>
          </p:cNvSpPr>
          <p:nvPr>
            <p:ph sz="half" idx="1"/>
          </p:nvPr>
        </p:nvSpPr>
        <p:spPr>
          <a:xfrm>
            <a:off x="574039" y="1100878"/>
            <a:ext cx="5569373" cy="4351867"/>
          </a:xfrm>
        </p:spPr>
        <p:txBody>
          <a:bodyPr anchor="t">
            <a:normAutofit/>
          </a:bodyPr>
          <a:lstStyle/>
          <a:p>
            <a:pPr marL="0" indent="0">
              <a:spcAft>
                <a:spcPts val="400"/>
              </a:spcAft>
              <a:buNone/>
            </a:pPr>
            <a:r>
              <a:rPr lang="en-GB" dirty="0"/>
              <a:t>Included in this pack:</a:t>
            </a:r>
          </a:p>
          <a:p>
            <a:pPr marL="0" indent="0">
              <a:spcAft>
                <a:spcPts val="400"/>
              </a:spcAft>
              <a:buNone/>
            </a:pPr>
            <a:endParaRPr lang="en-GB" dirty="0"/>
          </a:p>
          <a:p>
            <a:pPr>
              <a:spcAft>
                <a:spcPts val="400"/>
              </a:spcAft>
            </a:pPr>
            <a:r>
              <a:rPr lang="en-GB" dirty="0"/>
              <a:t>Ready-to-use tools</a:t>
            </a:r>
          </a:p>
          <a:p>
            <a:pPr marL="0" indent="0">
              <a:spcAft>
                <a:spcPts val="400"/>
              </a:spcAft>
              <a:buNone/>
            </a:pPr>
            <a:endParaRPr lang="en-GB" dirty="0"/>
          </a:p>
          <a:p>
            <a:pPr>
              <a:spcAft>
                <a:spcPts val="400"/>
              </a:spcAft>
            </a:pPr>
            <a:r>
              <a:rPr lang="en-GB" dirty="0"/>
              <a:t>Templates</a:t>
            </a:r>
          </a:p>
          <a:p>
            <a:pPr marL="0" indent="0">
              <a:spcAft>
                <a:spcPts val="400"/>
              </a:spcAft>
              <a:buNone/>
            </a:pPr>
            <a:endParaRPr lang="en-GB" dirty="0"/>
          </a:p>
          <a:p>
            <a:pPr>
              <a:spcAft>
                <a:spcPts val="400"/>
              </a:spcAft>
            </a:pPr>
            <a:r>
              <a:rPr lang="en-GB" dirty="0"/>
              <a:t>Communication resources to ensure the approach is proportionate, inclusive, and aligned with statutory duties such as SMSC, RSE, Prevent, and British Values.</a:t>
            </a:r>
          </a:p>
          <a:p>
            <a:pPr marL="0" indent="0">
              <a:spcAft>
                <a:spcPts val="400"/>
              </a:spcAft>
              <a:buNone/>
            </a:pPr>
            <a:endParaRPr lang="en-GB" dirty="0"/>
          </a:p>
          <a:p>
            <a:pPr marL="0" indent="0">
              <a:spcAft>
                <a:spcPts val="400"/>
              </a:spcAft>
              <a:buNone/>
            </a:pPr>
            <a:endParaRPr lang="en-GB" dirty="0"/>
          </a:p>
          <a:p>
            <a:pPr marL="0" indent="0">
              <a:buNone/>
            </a:pPr>
            <a:endParaRPr lang="en-US" sz="2000" dirty="0"/>
          </a:p>
        </p:txBody>
      </p:sp>
      <p:sp>
        <p:nvSpPr>
          <p:cNvPr id="2" name="Title 1">
            <a:extLst>
              <a:ext uri="{FF2B5EF4-FFF2-40B4-BE49-F238E27FC236}">
                <a16:creationId xmlns:a16="http://schemas.microsoft.com/office/drawing/2014/main" id="{424E0719-C41E-1B62-B38B-AD6EF61A25DF}"/>
              </a:ext>
            </a:extLst>
          </p:cNvPr>
          <p:cNvSpPr>
            <a:spLocks noGrp="1"/>
          </p:cNvSpPr>
          <p:nvPr>
            <p:ph type="title"/>
          </p:nvPr>
        </p:nvSpPr>
        <p:spPr>
          <a:xfrm>
            <a:off x="3307337" y="-60960"/>
            <a:ext cx="5475725" cy="877265"/>
          </a:xfrm>
        </p:spPr>
        <p:txBody>
          <a:bodyPr>
            <a:normAutofit/>
          </a:bodyPr>
          <a:lstStyle/>
          <a:p>
            <a:r>
              <a:rPr lang="en-US" dirty="0">
                <a:solidFill>
                  <a:schemeClr val="bg1"/>
                </a:solidFill>
              </a:rPr>
              <a:t>Additional Resources</a:t>
            </a:r>
          </a:p>
        </p:txBody>
      </p:sp>
      <p:pic>
        <p:nvPicPr>
          <p:cNvPr id="12" name="Picture 11" descr="Two adults talking in library">
            <a:extLst>
              <a:ext uri="{FF2B5EF4-FFF2-40B4-BE49-F238E27FC236}">
                <a16:creationId xmlns:a16="http://schemas.microsoft.com/office/drawing/2014/main" id="{3B3CB8A3-DFBF-7DE2-0899-034F16F711AA}"/>
              </a:ext>
            </a:extLst>
          </p:cNvPr>
          <p:cNvPicPr>
            <a:picLocks noChangeAspect="1"/>
          </p:cNvPicPr>
          <p:nvPr/>
        </p:nvPicPr>
        <p:blipFill>
          <a:blip r:embed="rId3"/>
          <a:srcRect l="14067" r="16092"/>
          <a:stretch>
            <a:fillRect/>
          </a:stretch>
        </p:blipFill>
        <p:spPr>
          <a:xfrm flipH="1">
            <a:off x="6535710" y="728039"/>
            <a:ext cx="5656290" cy="5399233"/>
          </a:xfrm>
          <a:prstGeom prst="rect">
            <a:avLst/>
          </a:prstGeom>
        </p:spPr>
      </p:pic>
    </p:spTree>
    <p:extLst>
      <p:ext uri="{BB962C8B-B14F-4D97-AF65-F5344CB8AC3E}">
        <p14:creationId xmlns:p14="http://schemas.microsoft.com/office/powerpoint/2010/main" val="2386120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FE349-D165-A099-CC96-B8FDCFFED2C2}"/>
              </a:ext>
            </a:extLst>
          </p:cNvPr>
          <p:cNvSpPr>
            <a:spLocks noGrp="1"/>
          </p:cNvSpPr>
          <p:nvPr>
            <p:ph type="title"/>
          </p:nvPr>
        </p:nvSpPr>
        <p:spPr>
          <a:xfrm>
            <a:off x="3053081" y="-35246"/>
            <a:ext cx="10515600" cy="877265"/>
          </a:xfrm>
        </p:spPr>
        <p:txBody>
          <a:bodyPr/>
          <a:lstStyle/>
          <a:p>
            <a:r>
              <a:rPr lang="en-US" dirty="0">
                <a:solidFill>
                  <a:schemeClr val="bg1"/>
                </a:solidFill>
              </a:rPr>
              <a:t>How to use this pack</a:t>
            </a:r>
          </a:p>
        </p:txBody>
      </p:sp>
      <p:sp>
        <p:nvSpPr>
          <p:cNvPr id="3" name="Content Placeholder 2">
            <a:extLst>
              <a:ext uri="{FF2B5EF4-FFF2-40B4-BE49-F238E27FC236}">
                <a16:creationId xmlns:a16="http://schemas.microsoft.com/office/drawing/2014/main" id="{12BA933C-7C14-BFDF-A548-8FB8B9962F57}"/>
              </a:ext>
            </a:extLst>
          </p:cNvPr>
          <p:cNvSpPr>
            <a:spLocks noGrp="1"/>
          </p:cNvSpPr>
          <p:nvPr>
            <p:ph idx="1"/>
          </p:nvPr>
        </p:nvSpPr>
        <p:spPr>
          <a:xfrm>
            <a:off x="838199" y="1489721"/>
            <a:ext cx="10515600" cy="4351867"/>
          </a:xfrm>
        </p:spPr>
        <p:txBody>
          <a:bodyPr>
            <a:normAutofit/>
          </a:bodyPr>
          <a:lstStyle/>
          <a:p>
            <a:pPr marL="0" indent="0">
              <a:buNone/>
            </a:pPr>
            <a:r>
              <a:rPr lang="en-US" dirty="0"/>
              <a:t>The following slides provide a short, clear outline of how to launch a Resilience Ambassador Network, to support a whole school approach to developing resilience to extremism. </a:t>
            </a:r>
          </a:p>
          <a:p>
            <a:pPr marL="0" indent="0">
              <a:buNone/>
            </a:pPr>
            <a:endParaRPr lang="en-US" dirty="0"/>
          </a:p>
          <a:p>
            <a:pPr marL="0" indent="0">
              <a:buNone/>
            </a:pPr>
            <a:r>
              <a:rPr lang="en-US" b="1" dirty="0"/>
              <a:t>It includes: </a:t>
            </a:r>
          </a:p>
          <a:p>
            <a:pPr marL="0" indent="0">
              <a:buNone/>
            </a:pPr>
            <a:endParaRPr lang="en-US" b="1" dirty="0"/>
          </a:p>
        </p:txBody>
      </p:sp>
      <p:sp>
        <p:nvSpPr>
          <p:cNvPr id="5" name="TextBox 4">
            <a:extLst>
              <a:ext uri="{FF2B5EF4-FFF2-40B4-BE49-F238E27FC236}">
                <a16:creationId xmlns:a16="http://schemas.microsoft.com/office/drawing/2014/main" id="{E1101A5A-A4C8-864F-7514-11D9AB455DBE}"/>
              </a:ext>
            </a:extLst>
          </p:cNvPr>
          <p:cNvSpPr txBox="1"/>
          <p:nvPr/>
        </p:nvSpPr>
        <p:spPr>
          <a:xfrm>
            <a:off x="567506" y="5641533"/>
            <a:ext cx="9694093" cy="400110"/>
          </a:xfrm>
          <a:prstGeom prst="rect">
            <a:avLst/>
          </a:prstGeom>
          <a:noFill/>
        </p:spPr>
        <p:txBody>
          <a:bodyPr wrap="square">
            <a:spAutoFit/>
          </a:bodyPr>
          <a:lstStyle/>
          <a:p>
            <a:pPr marL="0" indent="0" algn="r">
              <a:buNone/>
            </a:pPr>
            <a:r>
              <a:rPr lang="en-US" sz="2000" dirty="0"/>
              <a:t>See relevant resources, available to download from </a:t>
            </a:r>
            <a:r>
              <a:rPr lang="en-US" sz="2000" dirty="0">
                <a:hlinkClick r:id="rId3">
                  <a:extLst>
                    <a:ext uri="{A12FA001-AC4F-418D-AE19-62706E023703}">
                      <ahyp:hlinkClr xmlns:ahyp="http://schemas.microsoft.com/office/drawing/2018/hyperlinkcolor" val="tx"/>
                    </a:ext>
                  </a:extLst>
                </a:hlinkClick>
              </a:rPr>
              <a:t>Educate Against Hate </a:t>
            </a:r>
            <a:endParaRPr lang="en-US" sz="2000" dirty="0"/>
          </a:p>
        </p:txBody>
      </p:sp>
      <p:sp>
        <p:nvSpPr>
          <p:cNvPr id="7" name="TextBox 6">
            <a:extLst>
              <a:ext uri="{FF2B5EF4-FFF2-40B4-BE49-F238E27FC236}">
                <a16:creationId xmlns:a16="http://schemas.microsoft.com/office/drawing/2014/main" id="{E8EEF260-9566-9514-2E76-7D60244BD2EC}"/>
              </a:ext>
            </a:extLst>
          </p:cNvPr>
          <p:cNvSpPr txBox="1"/>
          <p:nvPr/>
        </p:nvSpPr>
        <p:spPr>
          <a:xfrm>
            <a:off x="1110586" y="3338841"/>
            <a:ext cx="9970827" cy="2092881"/>
          </a:xfrm>
          <a:prstGeom prst="rect">
            <a:avLst/>
          </a:prstGeom>
          <a:noFill/>
        </p:spPr>
        <p:txBody>
          <a:bodyPr wrap="square" numCol="2">
            <a:spAutoFit/>
          </a:bodyPr>
          <a:lstStyle/>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Why have a network? </a:t>
            </a: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Recognising and recruiting the network</a:t>
            </a: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Upskilling the network</a:t>
            </a: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Timetabling network meetings</a:t>
            </a:r>
          </a:p>
          <a:p>
            <a:pPr marL="152408" indent="-152408" defTabSz="609630">
              <a:lnSpc>
                <a:spcPct val="90000"/>
              </a:lnSpc>
              <a:spcBef>
                <a:spcPts val="667"/>
              </a:spcBef>
              <a:spcAft>
                <a:spcPts val="400"/>
              </a:spcAft>
              <a:buFont typeface="Arial" panose="020B0604020202020204" pitchFamily="34" charset="0"/>
              <a:buChar char="•"/>
            </a:pPr>
            <a:endParaRPr lang="en-US" sz="2000" dirty="0">
              <a:latin typeface="Helvetica Neue" panose="02000503000000020004" pitchFamily="2" charset="0"/>
              <a:ea typeface="Helvetica Neue" panose="02000503000000020004" pitchFamily="2" charset="0"/>
              <a:cs typeface="Helvetica Neue" panose="02000503000000020004" pitchFamily="2" charset="0"/>
            </a:endParaRP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Roles within the network</a:t>
            </a: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Practical tools for the network</a:t>
            </a:r>
          </a:p>
          <a:p>
            <a:pPr marL="152408" indent="-152408" defTabSz="609630">
              <a:lnSpc>
                <a:spcPct val="90000"/>
              </a:lnSpc>
              <a:spcBef>
                <a:spcPts val="667"/>
              </a:spcBef>
              <a:spcAft>
                <a:spcPts val="400"/>
              </a:spcAft>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Suggestions on working with parents, carers and the community</a:t>
            </a:r>
          </a:p>
        </p:txBody>
      </p:sp>
    </p:spTree>
    <p:extLst>
      <p:ext uri="{BB962C8B-B14F-4D97-AF65-F5344CB8AC3E}">
        <p14:creationId xmlns:p14="http://schemas.microsoft.com/office/powerpoint/2010/main" val="3501453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15A11-1FCB-C2DB-56DE-2FE773400E73}"/>
              </a:ext>
            </a:extLst>
          </p:cNvPr>
          <p:cNvSpPr>
            <a:spLocks noGrp="1"/>
          </p:cNvSpPr>
          <p:nvPr>
            <p:ph type="title"/>
          </p:nvPr>
        </p:nvSpPr>
        <p:spPr>
          <a:xfrm>
            <a:off x="1136374" y="-91839"/>
            <a:ext cx="10515600" cy="877265"/>
          </a:xfrm>
        </p:spPr>
        <p:txBody>
          <a:bodyPr/>
          <a:lstStyle/>
          <a:p>
            <a:r>
              <a:rPr lang="en-US" dirty="0">
                <a:solidFill>
                  <a:schemeClr val="bg1"/>
                </a:solidFill>
              </a:rPr>
              <a:t>Why create an Ambassador Network? </a:t>
            </a:r>
          </a:p>
        </p:txBody>
      </p:sp>
      <p:sp>
        <p:nvSpPr>
          <p:cNvPr id="3" name="Content Placeholder 2">
            <a:extLst>
              <a:ext uri="{FF2B5EF4-FFF2-40B4-BE49-F238E27FC236}">
                <a16:creationId xmlns:a16="http://schemas.microsoft.com/office/drawing/2014/main" id="{09F6CE57-7091-E090-6574-971CC8ECFD9D}"/>
              </a:ext>
            </a:extLst>
          </p:cNvPr>
          <p:cNvSpPr>
            <a:spLocks noGrp="1"/>
          </p:cNvSpPr>
          <p:nvPr>
            <p:ph idx="1"/>
          </p:nvPr>
        </p:nvSpPr>
        <p:spPr>
          <a:xfrm>
            <a:off x="337930" y="785426"/>
            <a:ext cx="11314044" cy="4351867"/>
          </a:xfrm>
        </p:spPr>
        <p:txBody>
          <a:bodyPr/>
          <a:lstStyle/>
          <a:p>
            <a:pPr marL="0" indent="0">
              <a:lnSpc>
                <a:spcPct val="115000"/>
              </a:lnSpc>
              <a:spcBef>
                <a:spcPts val="900"/>
              </a:spcBef>
              <a:spcAft>
                <a:spcPts val="900"/>
              </a:spcAft>
              <a:buNone/>
            </a:pPr>
            <a:r>
              <a:rPr lang="en-GB" dirty="0">
                <a:effectLst/>
              </a:rPr>
              <a:t>A Resilience Ambassador Network supports a culture of openness, curiosity, and respectful dialogue. It helps staff handle complex or controversial topics with confidence, strengthens safeguarding practice, encourages students to think critically about the world, and:</a:t>
            </a:r>
          </a:p>
        </p:txBody>
      </p:sp>
      <p:sp>
        <p:nvSpPr>
          <p:cNvPr id="4" name="TextBox 3">
            <a:extLst>
              <a:ext uri="{FF2B5EF4-FFF2-40B4-BE49-F238E27FC236}">
                <a16:creationId xmlns:a16="http://schemas.microsoft.com/office/drawing/2014/main" id="{10BA00A7-4CD9-9650-13D2-C681B325A08E}"/>
              </a:ext>
            </a:extLst>
          </p:cNvPr>
          <p:cNvSpPr txBox="1"/>
          <p:nvPr/>
        </p:nvSpPr>
        <p:spPr>
          <a:xfrm>
            <a:off x="397565" y="1827309"/>
            <a:ext cx="8336449" cy="4245265"/>
          </a:xfrm>
          <a:prstGeom prst="rect">
            <a:avLst/>
          </a:prstGeom>
          <a:noFill/>
        </p:spPr>
        <p:txBody>
          <a:bodyPr wrap="none" rtlCol="0">
            <a:spAutoFit/>
          </a:bodyPr>
          <a:lstStyle/>
          <a:p>
            <a:pPr lvl="0" defTabSz="609630">
              <a:lnSpc>
                <a:spcPct val="90000"/>
              </a:lnSpc>
              <a:spcBef>
                <a:spcPts val="667"/>
              </a:spcBef>
              <a:spcAft>
                <a:spcPts val="400"/>
              </a:spcAft>
            </a:pP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pPr marL="152408" lvl="0" indent="-152408" defTabSz="609630">
              <a:lnSpc>
                <a:spcPct val="90000"/>
              </a:lnSpc>
              <a:spcBef>
                <a:spcPts val="667"/>
              </a:spcBef>
              <a:spcAft>
                <a:spcPts val="400"/>
              </a:spcAft>
              <a:buFont typeface="Arial" panose="020B0604020202020204" pitchFamily="34" charset="0"/>
              <a:buChar char="•"/>
            </a:pPr>
            <a:r>
              <a:rPr lang="en-GB" dirty="0">
                <a:latin typeface="Helvetica Neue" panose="02000503000000020004" pitchFamily="2" charset="0"/>
                <a:ea typeface="Helvetica Neue" panose="02000503000000020004" pitchFamily="2" charset="0"/>
                <a:cs typeface="Helvetica Neue" panose="02000503000000020004" pitchFamily="2" charset="0"/>
              </a:rPr>
              <a:t>Builds teacher confidence when facilitating discussions on challenging issues</a:t>
            </a:r>
          </a:p>
          <a:p>
            <a:pPr marL="152408" lvl="0" indent="-152408" defTabSz="609630">
              <a:lnSpc>
                <a:spcPct val="90000"/>
              </a:lnSpc>
              <a:spcBef>
                <a:spcPts val="667"/>
              </a:spcBef>
              <a:spcAft>
                <a:spcPts val="400"/>
              </a:spcAft>
              <a:buFont typeface="Arial" panose="020B0604020202020204" pitchFamily="34" charset="0"/>
              <a:buChar char="•"/>
            </a:pP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pPr marL="152408" lvl="0" indent="-152408" defTabSz="609630">
              <a:lnSpc>
                <a:spcPct val="90000"/>
              </a:lnSpc>
              <a:spcBef>
                <a:spcPts val="667"/>
              </a:spcBef>
              <a:spcAft>
                <a:spcPts val="400"/>
              </a:spcAft>
              <a:buFont typeface="Arial" panose="020B0604020202020204" pitchFamily="34" charset="0"/>
              <a:buChar char="•"/>
            </a:pPr>
            <a:r>
              <a:rPr lang="en-GB" dirty="0">
                <a:latin typeface="Helvetica Neue" panose="02000503000000020004" pitchFamily="2" charset="0"/>
                <a:ea typeface="Helvetica Neue" panose="02000503000000020004" pitchFamily="2" charset="0"/>
                <a:cs typeface="Helvetica Neue" panose="02000503000000020004" pitchFamily="2" charset="0"/>
              </a:rPr>
              <a:t>Enables consistency in how sensitive issues are approached</a:t>
            </a:r>
          </a:p>
          <a:p>
            <a:pPr lvl="0" defTabSz="609630">
              <a:lnSpc>
                <a:spcPct val="90000"/>
              </a:lnSpc>
              <a:spcBef>
                <a:spcPts val="667"/>
              </a:spcBef>
              <a:spcAft>
                <a:spcPts val="400"/>
              </a:spcAft>
            </a:pP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pPr marL="152408" lvl="0" indent="-152408" defTabSz="609630">
              <a:lnSpc>
                <a:spcPct val="90000"/>
              </a:lnSpc>
              <a:spcBef>
                <a:spcPts val="667"/>
              </a:spcBef>
              <a:spcAft>
                <a:spcPts val="400"/>
              </a:spcAft>
              <a:buFont typeface="Arial" panose="020B0604020202020204" pitchFamily="34" charset="0"/>
              <a:buChar char="•"/>
            </a:pPr>
            <a:r>
              <a:rPr lang="en-GB" dirty="0">
                <a:latin typeface="Helvetica Neue" panose="02000503000000020004" pitchFamily="2" charset="0"/>
                <a:ea typeface="Helvetica Neue" panose="02000503000000020004" pitchFamily="2" charset="0"/>
                <a:cs typeface="Helvetica Neue" panose="02000503000000020004" pitchFamily="2" charset="0"/>
              </a:rPr>
              <a:t>Strengthens student voice, wellbeing, and trust in staff</a:t>
            </a:r>
          </a:p>
          <a:p>
            <a:pPr lvl="0" defTabSz="609630">
              <a:lnSpc>
                <a:spcPct val="90000"/>
              </a:lnSpc>
              <a:spcBef>
                <a:spcPts val="667"/>
              </a:spcBef>
              <a:spcAft>
                <a:spcPts val="400"/>
              </a:spcAft>
            </a:pP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pPr marL="152408" lvl="0" indent="-152408" defTabSz="609630">
              <a:lnSpc>
                <a:spcPct val="90000"/>
              </a:lnSpc>
              <a:spcBef>
                <a:spcPts val="667"/>
              </a:spcBef>
              <a:spcAft>
                <a:spcPts val="400"/>
              </a:spcAft>
              <a:buFont typeface="Arial" panose="020B0604020202020204" pitchFamily="34" charset="0"/>
              <a:buChar char="•"/>
            </a:pPr>
            <a:r>
              <a:rPr lang="en-GB" dirty="0">
                <a:latin typeface="Helvetica Neue" panose="02000503000000020004" pitchFamily="2" charset="0"/>
                <a:ea typeface="Helvetica Neue" panose="02000503000000020004" pitchFamily="2" charset="0"/>
                <a:cs typeface="Helvetica Neue" panose="02000503000000020004" pitchFamily="2" charset="0"/>
              </a:rPr>
              <a:t>Helps early identification of safeguarding concerns</a:t>
            </a:r>
          </a:p>
          <a:p>
            <a:pPr lvl="0" defTabSz="609630">
              <a:lnSpc>
                <a:spcPct val="90000"/>
              </a:lnSpc>
              <a:spcBef>
                <a:spcPts val="667"/>
              </a:spcBef>
              <a:spcAft>
                <a:spcPts val="400"/>
              </a:spcAft>
            </a:pP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pPr marL="152408" lvl="0" indent="-152408" defTabSz="609630">
              <a:lnSpc>
                <a:spcPct val="90000"/>
              </a:lnSpc>
              <a:spcBef>
                <a:spcPts val="667"/>
              </a:spcBef>
              <a:spcAft>
                <a:spcPts val="400"/>
              </a:spcAft>
              <a:buFont typeface="Arial" panose="020B0604020202020204" pitchFamily="34" charset="0"/>
              <a:buChar char="•"/>
            </a:pPr>
            <a:r>
              <a:rPr lang="en-GB" dirty="0">
                <a:latin typeface="Helvetica Neue" panose="02000503000000020004" pitchFamily="2" charset="0"/>
                <a:ea typeface="Helvetica Neue" panose="02000503000000020004" pitchFamily="2" charset="0"/>
                <a:cs typeface="Helvetica Neue" panose="02000503000000020004" pitchFamily="2" charset="0"/>
              </a:rPr>
              <a:t>Promotes whole-school ownership of SMSC, RSE, Prevent, and British Values</a:t>
            </a:r>
          </a:p>
          <a:p>
            <a:pPr lvl="0" defTabSz="609630">
              <a:lnSpc>
                <a:spcPct val="90000"/>
              </a:lnSpc>
              <a:spcBef>
                <a:spcPts val="667"/>
              </a:spcBef>
              <a:spcAft>
                <a:spcPts val="400"/>
              </a:spcAft>
            </a:pPr>
            <a:r>
              <a:rPr lang="en-GB" dirty="0">
                <a:latin typeface="Helvetica Neue" panose="02000503000000020004" pitchFamily="2" charset="0"/>
                <a:ea typeface="Helvetica Neue" panose="02000503000000020004" pitchFamily="2" charset="0"/>
                <a:cs typeface="Helvetica Neue" panose="02000503000000020004" pitchFamily="2" charset="0"/>
              </a:rPr>
              <a:t> </a:t>
            </a:r>
          </a:p>
        </p:txBody>
      </p:sp>
    </p:spTree>
    <p:extLst>
      <p:ext uri="{BB962C8B-B14F-4D97-AF65-F5344CB8AC3E}">
        <p14:creationId xmlns:p14="http://schemas.microsoft.com/office/powerpoint/2010/main" val="67207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855E-5088-8361-2D27-AACFB9D4C578}"/>
              </a:ext>
            </a:extLst>
          </p:cNvPr>
          <p:cNvSpPr>
            <a:spLocks noGrp="1"/>
          </p:cNvSpPr>
          <p:nvPr>
            <p:ph type="title"/>
          </p:nvPr>
        </p:nvSpPr>
        <p:spPr>
          <a:xfrm>
            <a:off x="2839277" y="-251792"/>
            <a:ext cx="7298636" cy="1219200"/>
          </a:xfrm>
        </p:spPr>
        <p:txBody>
          <a:bodyPr>
            <a:normAutofit/>
          </a:bodyPr>
          <a:lstStyle/>
          <a:p>
            <a:r>
              <a:rPr lang="en-US" dirty="0">
                <a:solidFill>
                  <a:schemeClr val="bg1"/>
                </a:solidFill>
              </a:rPr>
              <a:t>Identifying Ambassadors</a:t>
            </a:r>
          </a:p>
        </p:txBody>
      </p:sp>
      <p:sp>
        <p:nvSpPr>
          <p:cNvPr id="3" name="Content Placeholder 2">
            <a:extLst>
              <a:ext uri="{FF2B5EF4-FFF2-40B4-BE49-F238E27FC236}">
                <a16:creationId xmlns:a16="http://schemas.microsoft.com/office/drawing/2014/main" id="{C10DE9B5-B5B2-859E-301D-A3F36D5DC37B}"/>
              </a:ext>
            </a:extLst>
          </p:cNvPr>
          <p:cNvSpPr>
            <a:spLocks noGrp="1"/>
          </p:cNvSpPr>
          <p:nvPr>
            <p:ph idx="1"/>
          </p:nvPr>
        </p:nvSpPr>
        <p:spPr>
          <a:xfrm>
            <a:off x="540027" y="1263374"/>
            <a:ext cx="7442200" cy="3993092"/>
          </a:xfrm>
        </p:spPr>
        <p:txBody>
          <a:bodyPr>
            <a:normAutofit/>
          </a:bodyPr>
          <a:lstStyle/>
          <a:p>
            <a:pPr marL="0" indent="0">
              <a:lnSpc>
                <a:spcPct val="115000"/>
              </a:lnSpc>
              <a:spcBef>
                <a:spcPts val="900"/>
              </a:spcBef>
              <a:spcAft>
                <a:spcPts val="900"/>
              </a:spcAft>
              <a:buNone/>
            </a:pPr>
            <a:r>
              <a:rPr lang="en-GB" dirty="0">
                <a:effectLst/>
              </a:rPr>
              <a:t>A strong Ambassador Network draws on a diverse mix of staff from across subjects, roles, and experience levels.</a:t>
            </a:r>
          </a:p>
          <a:p>
            <a:pPr marL="0" indent="0">
              <a:lnSpc>
                <a:spcPct val="115000"/>
              </a:lnSpc>
              <a:spcBef>
                <a:spcPts val="900"/>
              </a:spcBef>
              <a:spcAft>
                <a:spcPts val="900"/>
              </a:spcAft>
              <a:buNone/>
            </a:pPr>
            <a:r>
              <a:rPr lang="en-GB" dirty="0">
                <a:effectLst/>
              </a:rPr>
              <a:t>Ambassadors should: </a:t>
            </a:r>
          </a:p>
          <a:p>
            <a:pPr>
              <a:spcAft>
                <a:spcPts val="400"/>
              </a:spcAft>
            </a:pPr>
            <a:r>
              <a:rPr lang="en-GB" dirty="0"/>
              <a:t>Be approachable, empathetic, and confident communicators </a:t>
            </a:r>
          </a:p>
          <a:p>
            <a:pPr>
              <a:spcAft>
                <a:spcPts val="400"/>
              </a:spcAft>
            </a:pPr>
            <a:r>
              <a:rPr lang="en-GB" dirty="0"/>
              <a:t>Enjoy exploring real-world issues, ethics, and current events </a:t>
            </a:r>
          </a:p>
          <a:p>
            <a:pPr>
              <a:spcAft>
                <a:spcPts val="400"/>
              </a:spcAft>
            </a:pPr>
            <a:r>
              <a:rPr lang="en-GB" dirty="0"/>
              <a:t>Remain calm under pressure and good listeners</a:t>
            </a:r>
          </a:p>
          <a:p>
            <a:pPr>
              <a:spcAft>
                <a:spcPts val="400"/>
              </a:spcAft>
            </a:pPr>
            <a:r>
              <a:rPr lang="en-GB" dirty="0"/>
              <a:t>Model respectful disagreement </a:t>
            </a:r>
          </a:p>
          <a:p>
            <a:pPr>
              <a:spcAft>
                <a:spcPts val="400"/>
              </a:spcAft>
            </a:pPr>
            <a:r>
              <a:rPr lang="en-GB" dirty="0"/>
              <a:t>Have strong classroom or pastoral relationships</a:t>
            </a:r>
            <a:endParaRPr lang="en-US" dirty="0"/>
          </a:p>
        </p:txBody>
      </p:sp>
      <p:pic>
        <p:nvPicPr>
          <p:cNvPr id="9" name="Picture 8">
            <a:extLst>
              <a:ext uri="{FF2B5EF4-FFF2-40B4-BE49-F238E27FC236}">
                <a16:creationId xmlns:a16="http://schemas.microsoft.com/office/drawing/2014/main" id="{683CB29C-A4B3-62BF-820D-74DD52B16E4E}"/>
              </a:ext>
            </a:extLst>
          </p:cNvPr>
          <p:cNvPicPr>
            <a:picLocks noChangeAspect="1"/>
          </p:cNvPicPr>
          <p:nvPr/>
        </p:nvPicPr>
        <p:blipFill>
          <a:blip r:embed="rId3"/>
          <a:srcRect l="520" r="520"/>
          <a:stretch/>
        </p:blipFill>
        <p:spPr>
          <a:xfrm>
            <a:off x="8420100" y="733425"/>
            <a:ext cx="3771900" cy="5391150"/>
          </a:xfrm>
          <a:prstGeom prst="rect">
            <a:avLst/>
          </a:prstGeom>
        </p:spPr>
      </p:pic>
      <p:sp>
        <p:nvSpPr>
          <p:cNvPr id="4" name="Rectangle 1">
            <a:extLst>
              <a:ext uri="{FF2B5EF4-FFF2-40B4-BE49-F238E27FC236}">
                <a16:creationId xmlns:a16="http://schemas.microsoft.com/office/drawing/2014/main" id="{9B464861-0C02-2685-EE04-98ADAD11C2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72108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58A67-6825-ACF8-033A-E026B280EC88}"/>
              </a:ext>
            </a:extLst>
          </p:cNvPr>
          <p:cNvSpPr>
            <a:spLocks noGrp="1"/>
          </p:cNvSpPr>
          <p:nvPr>
            <p:ph type="title"/>
          </p:nvPr>
        </p:nvSpPr>
        <p:spPr>
          <a:xfrm>
            <a:off x="2812821" y="-46908"/>
            <a:ext cx="10515600" cy="877265"/>
          </a:xfrm>
        </p:spPr>
        <p:txBody>
          <a:bodyPr/>
          <a:lstStyle/>
          <a:p>
            <a:r>
              <a:rPr lang="en-US" dirty="0">
                <a:solidFill>
                  <a:schemeClr val="bg1"/>
                </a:solidFill>
              </a:rPr>
              <a:t>Recruiting Ambassadors</a:t>
            </a:r>
          </a:p>
        </p:txBody>
      </p:sp>
      <p:sp>
        <p:nvSpPr>
          <p:cNvPr id="3" name="Content Placeholder 2">
            <a:extLst>
              <a:ext uri="{FF2B5EF4-FFF2-40B4-BE49-F238E27FC236}">
                <a16:creationId xmlns:a16="http://schemas.microsoft.com/office/drawing/2014/main" id="{C6646ED0-6D90-8D70-C65F-ED1BF8617E0C}"/>
              </a:ext>
            </a:extLst>
          </p:cNvPr>
          <p:cNvSpPr>
            <a:spLocks noGrp="1"/>
          </p:cNvSpPr>
          <p:nvPr>
            <p:ph idx="1"/>
          </p:nvPr>
        </p:nvSpPr>
        <p:spPr>
          <a:xfrm>
            <a:off x="712528" y="1110007"/>
            <a:ext cx="10515600" cy="4351867"/>
          </a:xfrm>
        </p:spPr>
        <p:txBody>
          <a:bodyPr/>
          <a:lstStyle/>
          <a:p>
            <a:pPr marL="0" indent="0">
              <a:lnSpc>
                <a:spcPct val="115000"/>
              </a:lnSpc>
              <a:spcBef>
                <a:spcPts val="800"/>
              </a:spcBef>
              <a:spcAft>
                <a:spcPts val="400"/>
              </a:spcAft>
              <a:buNone/>
            </a:pPr>
            <a:r>
              <a:rPr lang="en-GB" b="1" dirty="0">
                <a:solidFill>
                  <a:srgbClr val="000000"/>
                </a:solidFill>
              </a:rPr>
              <a:t>An ambassador network can be recruited in a few simple steps. </a:t>
            </a:r>
          </a:p>
          <a:p>
            <a:pPr marL="0" indent="0">
              <a:lnSpc>
                <a:spcPct val="115000"/>
              </a:lnSpc>
              <a:spcBef>
                <a:spcPts val="800"/>
              </a:spcBef>
              <a:spcAft>
                <a:spcPts val="400"/>
              </a:spcAft>
              <a:buNone/>
            </a:pPr>
            <a:endParaRPr lang="en-GB" b="1" dirty="0">
              <a:solidFill>
                <a:srgbClr val="000000"/>
              </a:solidFill>
              <a:effectLst/>
            </a:endParaRPr>
          </a:p>
          <a:p>
            <a:pPr marL="0" indent="0">
              <a:lnSpc>
                <a:spcPct val="115000"/>
              </a:lnSpc>
              <a:spcBef>
                <a:spcPts val="800"/>
              </a:spcBef>
              <a:spcAft>
                <a:spcPts val="400"/>
              </a:spcAft>
              <a:buNone/>
            </a:pPr>
            <a:endParaRPr lang="en-GB" b="1" dirty="0">
              <a:solidFill>
                <a:srgbClr val="000000"/>
              </a:solidFill>
              <a:effectLst/>
            </a:endParaRPr>
          </a:p>
          <a:p>
            <a:pPr marL="0" indent="0">
              <a:lnSpc>
                <a:spcPct val="115000"/>
              </a:lnSpc>
              <a:spcBef>
                <a:spcPts val="800"/>
              </a:spcBef>
              <a:spcAft>
                <a:spcPts val="400"/>
              </a:spcAft>
              <a:buNone/>
            </a:pPr>
            <a:endParaRPr lang="en-GB" b="1" dirty="0">
              <a:solidFill>
                <a:srgbClr val="434343"/>
              </a:solidFill>
              <a:effectLst/>
            </a:endParaRPr>
          </a:p>
        </p:txBody>
      </p:sp>
      <p:sp>
        <p:nvSpPr>
          <p:cNvPr id="4" name="TextBox 3">
            <a:extLst>
              <a:ext uri="{FF2B5EF4-FFF2-40B4-BE49-F238E27FC236}">
                <a16:creationId xmlns:a16="http://schemas.microsoft.com/office/drawing/2014/main" id="{1BBEE341-458D-A80C-3AF1-013D094B1455}"/>
              </a:ext>
            </a:extLst>
          </p:cNvPr>
          <p:cNvSpPr txBox="1"/>
          <p:nvPr/>
        </p:nvSpPr>
        <p:spPr>
          <a:xfrm>
            <a:off x="712528" y="1930340"/>
            <a:ext cx="9253107" cy="4093428"/>
          </a:xfrm>
          <a:prstGeom prst="rect">
            <a:avLst/>
          </a:prstGeom>
          <a:noFill/>
        </p:spPr>
        <p:txBody>
          <a:bodyPr wrap="square" lIns="91440" tIns="45720" rIns="91440" bIns="45720" rtlCol="0" anchor="t">
            <a:spAutoFit/>
          </a:bodyPr>
          <a:lstStyle/>
          <a:p>
            <a:r>
              <a:rPr lang="en-GB" sz="2000" b="1" dirty="0">
                <a:latin typeface="Helvetica Neue" panose="02000503000000020004" pitchFamily="2" charset="0"/>
                <a:ea typeface="Helvetica Neue" panose="02000503000000020004" pitchFamily="2" charset="0"/>
                <a:cs typeface="Helvetica Neue" panose="02000503000000020004" pitchFamily="2" charset="0"/>
              </a:rPr>
              <a:t>Promote</a:t>
            </a:r>
            <a:r>
              <a:rPr lang="en-GB" sz="2000" dirty="0">
                <a:latin typeface="Helvetica Neue" panose="02000503000000020004" pitchFamily="2" charset="0"/>
                <a:ea typeface="Helvetica Neue" panose="02000503000000020004" pitchFamily="2" charset="0"/>
                <a:cs typeface="Helvetica Neue" panose="02000503000000020004" pitchFamily="2" charset="0"/>
              </a:rPr>
              <a:t> - share a short invitation to staff explaining the purpose of the network</a:t>
            </a: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r>
              <a:rPr lang="en-GB" sz="2000" b="1" dirty="0">
                <a:latin typeface="Helvetica Neue" panose="02000503000000020004" pitchFamily="2" charset="0"/>
                <a:ea typeface="Helvetica Neue" panose="02000503000000020004" pitchFamily="2" charset="0"/>
                <a:cs typeface="Helvetica Neue" panose="02000503000000020004" pitchFamily="2" charset="0"/>
              </a:rPr>
              <a:t>Recruit</a:t>
            </a:r>
            <a:r>
              <a:rPr lang="en-GB" sz="2000" dirty="0">
                <a:latin typeface="Helvetica Neue" panose="02000503000000020004" pitchFamily="2" charset="0"/>
                <a:ea typeface="Helvetica Neue" panose="02000503000000020004" pitchFamily="2" charset="0"/>
                <a:cs typeface="Helvetica Neue" panose="02000503000000020004" pitchFamily="2" charset="0"/>
              </a:rPr>
              <a:t> - Invite expressions of interest using the proforma</a:t>
            </a: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r>
              <a:rPr lang="en-GB" sz="2000" b="1" dirty="0">
                <a:latin typeface="Helvetica Neue" panose="02000503000000020004" pitchFamily="2" charset="0"/>
                <a:ea typeface="Helvetica Neue" panose="02000503000000020004" pitchFamily="2" charset="0"/>
                <a:cs typeface="Helvetica Neue" panose="02000503000000020004" pitchFamily="2" charset="0"/>
              </a:rPr>
              <a:t>Select </a:t>
            </a:r>
            <a:r>
              <a:rPr lang="en-GB" sz="2000" dirty="0">
                <a:latin typeface="Helvetica Neue" panose="02000503000000020004" pitchFamily="2" charset="0"/>
                <a:ea typeface="Helvetica Neue" panose="02000503000000020004" pitchFamily="2" charset="0"/>
                <a:cs typeface="Helvetica Neue" panose="02000503000000020004" pitchFamily="2" charset="0"/>
              </a:rPr>
              <a:t>- Ensuring representation across departments, year groups, staff roles</a:t>
            </a: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r>
              <a:rPr lang="en-GB" sz="2000" b="1" dirty="0">
                <a:latin typeface="Helvetica Neue" panose="02000503000000020004" pitchFamily="2" charset="0"/>
                <a:ea typeface="Helvetica Neue" panose="02000503000000020004" pitchFamily="2" charset="0"/>
                <a:cs typeface="Helvetica Neue" panose="02000503000000020004" pitchFamily="2" charset="0"/>
              </a:rPr>
              <a:t>Launch</a:t>
            </a:r>
            <a:r>
              <a:rPr lang="en-GB" sz="2000" dirty="0">
                <a:latin typeface="Helvetica Neue" panose="02000503000000020004" pitchFamily="2" charset="0"/>
                <a:ea typeface="Helvetica Neue" panose="02000503000000020004" pitchFamily="2" charset="0"/>
                <a:cs typeface="Helvetica Neue" panose="02000503000000020004" pitchFamily="2" charset="0"/>
              </a:rPr>
              <a:t> - Hold a short launch meeting outlining the role and expectations</a:t>
            </a: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r>
              <a:rPr lang="en-GB" sz="2000" b="1" dirty="0">
                <a:solidFill>
                  <a:srgbClr val="000000"/>
                </a:solidFill>
                <a:latin typeface="Helvetica Neue"/>
              </a:rPr>
              <a:t>Click on the link below to access the supporting resources.</a:t>
            </a:r>
            <a:endParaRPr lang="en-GB" sz="2000" dirty="0">
              <a:latin typeface="Helvetica Neue"/>
              <a:ea typeface="Helvetica Neue" panose="02000503000000020004" pitchFamily="2" charset="0"/>
              <a:cs typeface="Helvetica Neue" panose="02000503000000020004" pitchFamily="2" charset="0"/>
            </a:endParaRP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a:p>
            <a:endParaRPr lang="en-GB" sz="2000"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5" name="TextBox 14">
            <a:extLst>
              <a:ext uri="{FF2B5EF4-FFF2-40B4-BE49-F238E27FC236}">
                <a16:creationId xmlns:a16="http://schemas.microsoft.com/office/drawing/2014/main" id="{4D9C2EBF-55A1-792F-4C8D-CF46792A27CA}"/>
              </a:ext>
            </a:extLst>
          </p:cNvPr>
          <p:cNvSpPr txBox="1"/>
          <p:nvPr/>
        </p:nvSpPr>
        <p:spPr>
          <a:xfrm>
            <a:off x="902788" y="5541469"/>
            <a:ext cx="9694093" cy="400110"/>
          </a:xfrm>
          <a:prstGeom prst="rect">
            <a:avLst/>
          </a:prstGeom>
          <a:noFill/>
        </p:spPr>
        <p:txBody>
          <a:bodyPr wrap="square">
            <a:spAutoFit/>
          </a:bodyPr>
          <a:lstStyle/>
          <a:p>
            <a:pPr marL="0" indent="0" algn="r">
              <a:buNone/>
            </a:pPr>
            <a:r>
              <a:rPr lang="en-US" sz="2000" dirty="0"/>
              <a:t>See relevant resources, available to download from </a:t>
            </a:r>
            <a:r>
              <a:rPr lang="en-US" sz="2000" dirty="0">
                <a:hlinkClick r:id="rId2">
                  <a:extLst>
                    <a:ext uri="{A12FA001-AC4F-418D-AE19-62706E023703}">
                      <ahyp:hlinkClr xmlns:ahyp="http://schemas.microsoft.com/office/drawing/2018/hyperlinkcolor" val="tx"/>
                    </a:ext>
                  </a:extLst>
                </a:hlinkClick>
              </a:rPr>
              <a:t>Educate Against Hate </a:t>
            </a:r>
            <a:endParaRPr lang="en-US" sz="2000" dirty="0"/>
          </a:p>
        </p:txBody>
      </p:sp>
    </p:spTree>
    <p:extLst>
      <p:ext uri="{BB962C8B-B14F-4D97-AF65-F5344CB8AC3E}">
        <p14:creationId xmlns:p14="http://schemas.microsoft.com/office/powerpoint/2010/main" val="3628238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540A7-4C43-1AC3-08DA-8DF399CF22D4}"/>
              </a:ext>
            </a:extLst>
          </p:cNvPr>
          <p:cNvSpPr>
            <a:spLocks noGrp="1"/>
          </p:cNvSpPr>
          <p:nvPr>
            <p:ph type="title"/>
          </p:nvPr>
        </p:nvSpPr>
        <p:spPr>
          <a:xfrm>
            <a:off x="2726635" y="-90603"/>
            <a:ext cx="10515600" cy="877265"/>
          </a:xfrm>
        </p:spPr>
        <p:txBody>
          <a:bodyPr/>
          <a:lstStyle/>
          <a:p>
            <a:r>
              <a:rPr lang="en-US" dirty="0">
                <a:solidFill>
                  <a:schemeClr val="bg1"/>
                </a:solidFill>
              </a:rPr>
              <a:t>Upskilling Ambassadors</a:t>
            </a:r>
          </a:p>
        </p:txBody>
      </p:sp>
      <p:sp>
        <p:nvSpPr>
          <p:cNvPr id="3" name="Content Placeholder 2">
            <a:extLst>
              <a:ext uri="{FF2B5EF4-FFF2-40B4-BE49-F238E27FC236}">
                <a16:creationId xmlns:a16="http://schemas.microsoft.com/office/drawing/2014/main" id="{6258958A-D9FF-3E7E-CD07-E36133C8499A}"/>
              </a:ext>
            </a:extLst>
          </p:cNvPr>
          <p:cNvSpPr>
            <a:spLocks noGrp="1"/>
          </p:cNvSpPr>
          <p:nvPr>
            <p:ph idx="1"/>
          </p:nvPr>
        </p:nvSpPr>
        <p:spPr>
          <a:xfrm>
            <a:off x="430697" y="1070060"/>
            <a:ext cx="11343860" cy="1245121"/>
          </a:xfrm>
        </p:spPr>
        <p:txBody>
          <a:bodyPr>
            <a:noAutofit/>
          </a:bodyPr>
          <a:lstStyle/>
          <a:p>
            <a:pPr marL="0" indent="0">
              <a:buNone/>
            </a:pPr>
            <a:r>
              <a:rPr lang="en-US" dirty="0"/>
              <a:t>All Ambassadors will commit to engaging in the below training modules, either as E-Learning or reflection on CPD content. </a:t>
            </a:r>
          </a:p>
          <a:p>
            <a:pPr marL="0" indent="0">
              <a:lnSpc>
                <a:spcPct val="115000"/>
              </a:lnSpc>
              <a:spcBef>
                <a:spcPts val="900"/>
              </a:spcBef>
              <a:spcAft>
                <a:spcPts val="900"/>
              </a:spcAft>
              <a:buNone/>
            </a:pPr>
            <a:r>
              <a:rPr lang="en-GB" b="1" dirty="0">
                <a:solidFill>
                  <a:srgbClr val="000000"/>
                </a:solidFill>
                <a:effectLst/>
              </a:rPr>
              <a:t>Training, found in this resource suite, includes modules on: </a:t>
            </a:r>
            <a:endParaRPr lang="en-GB" b="1" dirty="0">
              <a:solidFill>
                <a:srgbClr val="434343"/>
              </a:solidFill>
              <a:effectLst/>
            </a:endParaRPr>
          </a:p>
        </p:txBody>
      </p:sp>
      <p:sp>
        <p:nvSpPr>
          <p:cNvPr id="5" name="TextBox 4">
            <a:extLst>
              <a:ext uri="{FF2B5EF4-FFF2-40B4-BE49-F238E27FC236}">
                <a16:creationId xmlns:a16="http://schemas.microsoft.com/office/drawing/2014/main" id="{50891391-ECB6-F34A-A74C-6135D97A3D9B}"/>
              </a:ext>
            </a:extLst>
          </p:cNvPr>
          <p:cNvSpPr txBox="1"/>
          <p:nvPr/>
        </p:nvSpPr>
        <p:spPr>
          <a:xfrm>
            <a:off x="831573" y="2449818"/>
            <a:ext cx="9902588" cy="2761653"/>
          </a:xfrm>
          <a:prstGeom prst="rect">
            <a:avLst/>
          </a:prstGeom>
          <a:noFill/>
        </p:spPr>
        <p:txBody>
          <a:bodyPr wrap="square" numCol="2">
            <a:spAutoFit/>
          </a:bodyPr>
          <a:lstStyle/>
          <a:p>
            <a:pPr marL="152408" lvl="0"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Teaching political issues impartially</a:t>
            </a:r>
          </a:p>
          <a:p>
            <a:pPr marL="152408" lvl="0"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Risk Assessing when teaching controversial topics</a:t>
            </a:r>
          </a:p>
          <a:p>
            <a:pPr marL="152408" lvl="0"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Teaching controversial topics: Critical Thinking</a:t>
            </a:r>
          </a:p>
          <a:p>
            <a:pPr marL="152408" lvl="0"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Researching for lessons on controversial topics: including navigating mis/disinformation online </a:t>
            </a:r>
          </a:p>
          <a:p>
            <a:pPr marL="152408" lvl="0"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Debate and discussion: tools for teaching controversial topics</a:t>
            </a:r>
          </a:p>
          <a:p>
            <a:pPr marL="152408" indent="-152408" defTabSz="609630">
              <a:lnSpc>
                <a:spcPct val="90000"/>
              </a:lnSpc>
              <a:spcBef>
                <a:spcPts val="667"/>
              </a:spcBef>
              <a:spcAft>
                <a:spcPts val="400"/>
              </a:spcAft>
              <a:buFont typeface="Arial" panose="020B0604020202020204" pitchFamily="34" charset="0"/>
              <a:buChar char="•"/>
            </a:pPr>
            <a:r>
              <a:rPr lang="en-GB" sz="2000" dirty="0">
                <a:latin typeface="Helvetica Neue" panose="02000503000000020004" pitchFamily="2" charset="0"/>
                <a:ea typeface="Helvetica Neue" panose="02000503000000020004" pitchFamily="2" charset="0"/>
                <a:cs typeface="Helvetica Neue" panose="02000503000000020004" pitchFamily="2" charset="0"/>
              </a:rPr>
              <a:t>These training modules can be taken as E-Learning or downloaded as PowerPoints (to also support cascading through school)</a:t>
            </a:r>
          </a:p>
        </p:txBody>
      </p:sp>
    </p:spTree>
    <p:extLst>
      <p:ext uri="{BB962C8B-B14F-4D97-AF65-F5344CB8AC3E}">
        <p14:creationId xmlns:p14="http://schemas.microsoft.com/office/powerpoint/2010/main" val="575188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992B3-459D-523B-8144-B246D9312D7D}"/>
              </a:ext>
            </a:extLst>
          </p:cNvPr>
          <p:cNvSpPr>
            <a:spLocks noGrp="1"/>
          </p:cNvSpPr>
          <p:nvPr>
            <p:ph type="title"/>
          </p:nvPr>
        </p:nvSpPr>
        <p:spPr>
          <a:xfrm>
            <a:off x="1765852" y="32842"/>
            <a:ext cx="10515600" cy="877265"/>
          </a:xfrm>
        </p:spPr>
        <p:txBody>
          <a:bodyPr/>
          <a:lstStyle/>
          <a:p>
            <a:r>
              <a:rPr lang="en-US" dirty="0">
                <a:solidFill>
                  <a:schemeClr val="bg1"/>
                </a:solidFill>
              </a:rPr>
              <a:t>Running the Ambassador Network</a:t>
            </a:r>
          </a:p>
        </p:txBody>
      </p:sp>
      <p:graphicFrame>
        <p:nvGraphicFramePr>
          <p:cNvPr id="4" name="Content Placeholder 3">
            <a:extLst>
              <a:ext uri="{FF2B5EF4-FFF2-40B4-BE49-F238E27FC236}">
                <a16:creationId xmlns:a16="http://schemas.microsoft.com/office/drawing/2014/main" id="{B2AE30C6-AEFA-C7EF-D3DA-EE8FBFBDA3F1}"/>
              </a:ext>
            </a:extLst>
          </p:cNvPr>
          <p:cNvGraphicFramePr>
            <a:graphicFrameLocks noGrp="1"/>
          </p:cNvGraphicFramePr>
          <p:nvPr>
            <p:ph idx="1"/>
            <p:extLst>
              <p:ext uri="{D42A27DB-BD31-4B8C-83A1-F6EECF244321}">
                <p14:modId xmlns:p14="http://schemas.microsoft.com/office/powerpoint/2010/main" val="1372562380"/>
              </p:ext>
            </p:extLst>
          </p:nvPr>
        </p:nvGraphicFramePr>
        <p:xfrm>
          <a:off x="304800" y="1491227"/>
          <a:ext cx="11582400" cy="3829673"/>
        </p:xfrm>
        <a:graphic>
          <a:graphicData uri="http://schemas.openxmlformats.org/drawingml/2006/table">
            <a:tbl>
              <a:tblPr>
                <a:tableStyleId>{5C22544A-7EE6-4342-B048-85BDC9FD1C3A}</a:tableStyleId>
              </a:tblPr>
              <a:tblGrid>
                <a:gridCol w="2183887">
                  <a:extLst>
                    <a:ext uri="{9D8B030D-6E8A-4147-A177-3AD203B41FA5}">
                      <a16:colId xmlns:a16="http://schemas.microsoft.com/office/drawing/2014/main" val="1657167616"/>
                    </a:ext>
                  </a:extLst>
                </a:gridCol>
                <a:gridCol w="3119838">
                  <a:extLst>
                    <a:ext uri="{9D8B030D-6E8A-4147-A177-3AD203B41FA5}">
                      <a16:colId xmlns:a16="http://schemas.microsoft.com/office/drawing/2014/main" val="1851187484"/>
                    </a:ext>
                  </a:extLst>
                </a:gridCol>
                <a:gridCol w="6278675">
                  <a:extLst>
                    <a:ext uri="{9D8B030D-6E8A-4147-A177-3AD203B41FA5}">
                      <a16:colId xmlns:a16="http://schemas.microsoft.com/office/drawing/2014/main" val="366748607"/>
                    </a:ext>
                  </a:extLst>
                </a:gridCol>
              </a:tblGrid>
              <a:tr h="393563">
                <a:tc>
                  <a:txBody>
                    <a:bodyPr/>
                    <a:lstStyle/>
                    <a:p>
                      <a:pPr algn="ctr">
                        <a:lnSpc>
                          <a:spcPct val="115000"/>
                        </a:lnSpc>
                        <a:spcBef>
                          <a:spcPts val="200"/>
                        </a:spcBef>
                        <a:spcAft>
                          <a:spcPts val="200"/>
                        </a:spcAft>
                      </a:pPr>
                      <a:r>
                        <a:rPr lang="en-GB" sz="20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rPr>
                        <a:t>Term</a:t>
                      </a:r>
                      <a:endParaRPr lang="en-GB" sz="28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endParaRPr>
                    </a:p>
                  </a:txBody>
                  <a:tcPr marL="63500" marR="63500" marT="0" marB="0" anchor="ctr">
                    <a:lnB w="12700" cmpd="sng">
                      <a:noFill/>
                    </a:lnB>
                    <a:solidFill>
                      <a:srgbClr val="1B46AB"/>
                    </a:solidFill>
                  </a:tcPr>
                </a:tc>
                <a:tc>
                  <a:txBody>
                    <a:bodyPr/>
                    <a:lstStyle/>
                    <a:p>
                      <a:pPr algn="ctr">
                        <a:lnSpc>
                          <a:spcPct val="115000"/>
                        </a:lnSpc>
                        <a:spcBef>
                          <a:spcPts val="200"/>
                        </a:spcBef>
                        <a:spcAft>
                          <a:spcPts val="200"/>
                        </a:spcAft>
                      </a:pPr>
                      <a:r>
                        <a:rPr lang="en-GB" sz="20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rPr>
                        <a:t>Purpose</a:t>
                      </a:r>
                      <a:endParaRPr lang="en-GB" sz="28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endParaRPr>
                    </a:p>
                  </a:txBody>
                  <a:tcPr marL="63500" marR="63500" marT="0" marB="0" anchor="ctr">
                    <a:lnB w="12700" cmpd="sng">
                      <a:noFill/>
                    </a:lnB>
                    <a:solidFill>
                      <a:srgbClr val="1B46AB"/>
                    </a:solidFill>
                  </a:tcPr>
                </a:tc>
                <a:tc>
                  <a:txBody>
                    <a:bodyPr/>
                    <a:lstStyle/>
                    <a:p>
                      <a:pPr algn="ctr">
                        <a:lnSpc>
                          <a:spcPct val="115000"/>
                        </a:lnSpc>
                        <a:spcBef>
                          <a:spcPts val="200"/>
                        </a:spcBef>
                        <a:spcAft>
                          <a:spcPts val="200"/>
                        </a:spcAft>
                      </a:pPr>
                      <a:r>
                        <a:rPr lang="en-GB" sz="20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rPr>
                        <a:t>Suggested Outputs</a:t>
                      </a:r>
                      <a:endParaRPr lang="en-GB" sz="2800" b="1" i="0">
                        <a:solidFill>
                          <a:schemeClr val="bg1"/>
                        </a:solidFill>
                        <a:effectLst/>
                        <a:latin typeface="Helvetica Neue" panose="02000503000000020004" pitchFamily="2" charset="0"/>
                        <a:ea typeface="Helvetica Neue" panose="02000503000000020004" pitchFamily="2" charset="0"/>
                        <a:cs typeface="Helvetica Neue" panose="02000503000000020004" pitchFamily="2" charset="0"/>
                      </a:endParaRPr>
                    </a:p>
                  </a:txBody>
                  <a:tcPr marL="63500" marR="63500" marT="0" marB="0" anchor="ctr">
                    <a:lnB w="12700" cmpd="sng">
                      <a:noFill/>
                    </a:lnB>
                    <a:solidFill>
                      <a:srgbClr val="1B46AB"/>
                    </a:solidFill>
                  </a:tcPr>
                </a:tc>
                <a:extLst>
                  <a:ext uri="{0D108BD9-81ED-4DB2-BD59-A6C34878D82A}">
                    <a16:rowId xmlns:a16="http://schemas.microsoft.com/office/drawing/2014/main" val="1405669374"/>
                  </a:ext>
                </a:extLst>
              </a:tr>
              <a:tr h="1017789">
                <a:tc>
                  <a:txBody>
                    <a:bodyPr/>
                    <a:lstStyle/>
                    <a:p>
                      <a:pPr algn="ctr">
                        <a:lnSpc>
                          <a:spcPct val="115000"/>
                        </a:lnSpc>
                        <a:spcBef>
                          <a:spcPts val="200"/>
                        </a:spcBef>
                        <a:spcAft>
                          <a:spcPts val="200"/>
                        </a:spcAft>
                      </a:pPr>
                      <a:r>
                        <a:rPr lang="en-GB" sz="2000" b="1" i="0" dirty="0">
                          <a:effectLst/>
                          <a:latin typeface="Helvetica Neue" panose="02000503000000020004" pitchFamily="2" charset="0"/>
                          <a:ea typeface="Helvetica Neue" panose="02000503000000020004" pitchFamily="2" charset="0"/>
                          <a:cs typeface="Helvetica Neue" panose="02000503000000020004" pitchFamily="2" charset="0"/>
                        </a:rPr>
                        <a:t>Autumn 1</a:t>
                      </a:r>
                    </a:p>
                  </a:txBody>
                  <a:tcPr marL="63500" marR="6350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a:effectLst/>
                          <a:latin typeface="Helvetica Neue" panose="02000503000000020004" pitchFamily="2" charset="0"/>
                          <a:ea typeface="Helvetica Neue" panose="02000503000000020004" pitchFamily="2" charset="0"/>
                          <a:cs typeface="Helvetica Neue" panose="02000503000000020004" pitchFamily="2" charset="0"/>
                        </a:rPr>
                        <a:t>Launch &amp; training</a:t>
                      </a:r>
                    </a:p>
                  </a:txBody>
                  <a:tcPr marL="63500" marR="635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dirty="0">
                          <a:effectLst/>
                          <a:latin typeface="Helvetica Neue" panose="02000503000000020004" pitchFamily="2" charset="0"/>
                          <a:ea typeface="Helvetica Neue" panose="02000503000000020004" pitchFamily="2" charset="0"/>
                          <a:cs typeface="Helvetica Neue" panose="02000503000000020004" pitchFamily="2" charset="0"/>
                        </a:rPr>
                        <a:t>Role clarity, communication channels set up</a:t>
                      </a:r>
                    </a:p>
                    <a:p>
                      <a:pPr algn="ctr">
                        <a:lnSpc>
                          <a:spcPct val="115000"/>
                        </a:lnSpc>
                        <a:spcBef>
                          <a:spcPts val="200"/>
                        </a:spcBef>
                        <a:spcAft>
                          <a:spcPts val="200"/>
                        </a:spcAft>
                      </a:pPr>
                      <a:r>
                        <a:rPr lang="en-GB" sz="2000" b="0" i="0" dirty="0">
                          <a:effectLst/>
                          <a:latin typeface="Helvetica Neue" panose="02000503000000020004" pitchFamily="2" charset="0"/>
                          <a:ea typeface="Helvetica Neue" panose="02000503000000020004" pitchFamily="2" charset="0"/>
                          <a:cs typeface="Helvetica Neue" panose="02000503000000020004" pitchFamily="2" charset="0"/>
                        </a:rPr>
                        <a:t>(For ready-made CPD, see the training modules, or the E-Learning modules)</a:t>
                      </a:r>
                    </a:p>
                  </a:txBody>
                  <a:tcPr marL="63500" marR="6350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9986155"/>
                  </a:ext>
                </a:extLst>
              </a:tr>
              <a:tr h="701569">
                <a:tc>
                  <a:txBody>
                    <a:bodyPr/>
                    <a:lstStyle/>
                    <a:p>
                      <a:pPr algn="ctr">
                        <a:lnSpc>
                          <a:spcPct val="115000"/>
                        </a:lnSpc>
                        <a:spcBef>
                          <a:spcPts val="200"/>
                        </a:spcBef>
                        <a:spcAft>
                          <a:spcPts val="200"/>
                        </a:spcAft>
                      </a:pPr>
                      <a:r>
                        <a:rPr lang="en-GB" sz="2000" b="1" i="0" dirty="0">
                          <a:effectLst/>
                          <a:latin typeface="Helvetica Neue" panose="02000503000000020004" pitchFamily="2" charset="0"/>
                          <a:ea typeface="Helvetica Neue" panose="02000503000000020004" pitchFamily="2" charset="0"/>
                          <a:cs typeface="Helvetica Neue" panose="02000503000000020004" pitchFamily="2" charset="0"/>
                        </a:rPr>
                        <a:t>Autumn 2</a:t>
                      </a:r>
                    </a:p>
                  </a:txBody>
                  <a:tcPr marL="63500" marR="6350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dirty="0">
                          <a:effectLst/>
                          <a:latin typeface="Helvetica Neue" panose="02000503000000020004" pitchFamily="2" charset="0"/>
                          <a:ea typeface="Helvetica Neue" panose="02000503000000020004" pitchFamily="2" charset="0"/>
                          <a:cs typeface="Helvetica Neue" panose="02000503000000020004" pitchFamily="2" charset="0"/>
                        </a:rPr>
                        <a:t>Resource sharing</a:t>
                      </a:r>
                    </a:p>
                  </a:txBody>
                  <a:tcPr marL="63500" marR="635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a:effectLst/>
                          <a:latin typeface="Helvetica Neue" panose="02000503000000020004" pitchFamily="2" charset="0"/>
                          <a:ea typeface="Helvetica Neue" panose="02000503000000020004" pitchFamily="2" charset="0"/>
                          <a:cs typeface="Helvetica Neue" panose="02000503000000020004" pitchFamily="2" charset="0"/>
                        </a:rPr>
                        <a:t>Share assembly plans, discuss current issues</a:t>
                      </a:r>
                    </a:p>
                  </a:txBody>
                  <a:tcPr marL="63500" marR="6350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2000432"/>
                  </a:ext>
                </a:extLst>
              </a:tr>
              <a:tr h="701569">
                <a:tc>
                  <a:txBody>
                    <a:bodyPr/>
                    <a:lstStyle/>
                    <a:p>
                      <a:pPr algn="ctr">
                        <a:lnSpc>
                          <a:spcPct val="115000"/>
                        </a:lnSpc>
                        <a:spcBef>
                          <a:spcPts val="200"/>
                        </a:spcBef>
                        <a:spcAft>
                          <a:spcPts val="200"/>
                        </a:spcAft>
                      </a:pPr>
                      <a:r>
                        <a:rPr lang="en-GB" sz="2000" b="1" i="0" dirty="0">
                          <a:effectLst/>
                          <a:latin typeface="Helvetica Neue" panose="02000503000000020004" pitchFamily="2" charset="0"/>
                          <a:ea typeface="Helvetica Neue" panose="02000503000000020004" pitchFamily="2" charset="0"/>
                          <a:cs typeface="Helvetica Neue" panose="02000503000000020004" pitchFamily="2" charset="0"/>
                        </a:rPr>
                        <a:t>Spring </a:t>
                      </a:r>
                    </a:p>
                  </a:txBody>
                  <a:tcPr marL="63500" marR="6350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a:effectLst/>
                          <a:latin typeface="Helvetica Neue" panose="02000503000000020004" pitchFamily="2" charset="0"/>
                          <a:ea typeface="Helvetica Neue" panose="02000503000000020004" pitchFamily="2" charset="0"/>
                          <a:cs typeface="Helvetica Neue" panose="02000503000000020004" pitchFamily="2" charset="0"/>
                        </a:rPr>
                        <a:t>Reflection &amp; problem solving</a:t>
                      </a:r>
                    </a:p>
                  </a:txBody>
                  <a:tcPr marL="63500" marR="635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a:effectLst/>
                          <a:latin typeface="Helvetica Neue" panose="02000503000000020004" pitchFamily="2" charset="0"/>
                          <a:ea typeface="Helvetica Neue" panose="02000503000000020004" pitchFamily="2" charset="0"/>
                          <a:cs typeface="Helvetica Neue" panose="02000503000000020004" pitchFamily="2" charset="0"/>
                        </a:rPr>
                        <a:t>Review student engagement, identify needs</a:t>
                      </a:r>
                    </a:p>
                  </a:txBody>
                  <a:tcPr marL="63500" marR="6350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5391080"/>
                  </a:ext>
                </a:extLst>
              </a:tr>
              <a:tr h="960393">
                <a:tc>
                  <a:txBody>
                    <a:bodyPr/>
                    <a:lstStyle/>
                    <a:p>
                      <a:pPr algn="ctr">
                        <a:lnSpc>
                          <a:spcPct val="115000"/>
                        </a:lnSpc>
                        <a:spcBef>
                          <a:spcPts val="200"/>
                        </a:spcBef>
                        <a:spcAft>
                          <a:spcPts val="200"/>
                        </a:spcAft>
                      </a:pPr>
                      <a:r>
                        <a:rPr lang="en-GB" sz="2000" b="1" i="0" dirty="0">
                          <a:effectLst/>
                          <a:latin typeface="Helvetica Neue" panose="02000503000000020004" pitchFamily="2" charset="0"/>
                          <a:ea typeface="Helvetica Neue" panose="02000503000000020004" pitchFamily="2" charset="0"/>
                          <a:cs typeface="Helvetica Neue" panose="02000503000000020004" pitchFamily="2" charset="0"/>
                        </a:rPr>
                        <a:t>Summer</a:t>
                      </a:r>
                    </a:p>
                  </a:txBody>
                  <a:tcPr marL="63500" marR="6350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dirty="0">
                          <a:effectLst/>
                          <a:latin typeface="Helvetica Neue" panose="02000503000000020004" pitchFamily="2" charset="0"/>
                          <a:ea typeface="Helvetica Neue" panose="02000503000000020004" pitchFamily="2" charset="0"/>
                          <a:cs typeface="Helvetica Neue" panose="02000503000000020004" pitchFamily="2" charset="0"/>
                        </a:rPr>
                        <a:t>Showcase &amp; planning</a:t>
                      </a:r>
                    </a:p>
                  </a:txBody>
                  <a:tcPr marL="63500" marR="635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lnSpc>
                          <a:spcPct val="115000"/>
                        </a:lnSpc>
                        <a:spcBef>
                          <a:spcPts val="200"/>
                        </a:spcBef>
                        <a:spcAft>
                          <a:spcPts val="200"/>
                        </a:spcAft>
                      </a:pPr>
                      <a:r>
                        <a:rPr lang="en-GB" sz="2000" b="0" i="0" dirty="0">
                          <a:effectLst/>
                          <a:latin typeface="Helvetica Neue" panose="02000503000000020004" pitchFamily="2" charset="0"/>
                          <a:ea typeface="Helvetica Neue" panose="02000503000000020004" pitchFamily="2" charset="0"/>
                          <a:cs typeface="Helvetica Neue" panose="02000503000000020004" pitchFamily="2" charset="0"/>
                        </a:rPr>
                        <a:t>Evaluate impact, plan next year</a:t>
                      </a:r>
                    </a:p>
                  </a:txBody>
                  <a:tcPr marL="63500" marR="6350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81070886"/>
                  </a:ext>
                </a:extLst>
              </a:tr>
            </a:tbl>
          </a:graphicData>
        </a:graphic>
      </p:graphicFrame>
      <p:sp>
        <p:nvSpPr>
          <p:cNvPr id="5" name="Rectangle 1">
            <a:extLst>
              <a:ext uri="{FF2B5EF4-FFF2-40B4-BE49-F238E27FC236}">
                <a16:creationId xmlns:a16="http://schemas.microsoft.com/office/drawing/2014/main" id="{18B3C476-B68C-E8FE-E6F7-7479705F0219}"/>
              </a:ext>
            </a:extLst>
          </p:cNvPr>
          <p:cNvSpPr>
            <a:spLocks noChangeArrowheads="1"/>
          </p:cNvSpPr>
          <p:nvPr/>
        </p:nvSpPr>
        <p:spPr bwMode="auto">
          <a:xfrm>
            <a:off x="304800" y="910107"/>
            <a:ext cx="10946296" cy="430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01568" rIns="91440" bIns="50784" numCol="1" anchor="ctr" anchorCtr="0" compatLnSpc="1">
            <a:prstTxWarp prst="textNoShape">
              <a:avLst/>
            </a:prstTxWarp>
            <a:spAutoFit/>
          </a:bodyPr>
          <a:lstStyle/>
          <a:p>
            <a:pPr eaLnBrk="0" fontAlgn="base" hangingPunct="0">
              <a:spcBef>
                <a:spcPct val="0"/>
              </a:spcBef>
              <a:spcAft>
                <a:spcPct val="0"/>
              </a:spcAft>
            </a:pPr>
            <a:r>
              <a:rPr lang="en-US" altLang="en-US" b="1" dirty="0">
                <a:latin typeface="Helvetica Neue" panose="02000503000000020004" pitchFamily="2" charset="0"/>
                <a:ea typeface="Helvetica Neue" panose="02000503000000020004" pitchFamily="2" charset="0"/>
                <a:cs typeface="Helvetica Neue" panose="02000503000000020004" pitchFamily="2" charset="0"/>
              </a:rPr>
              <a:t>Suggested Meeting Schedule </a:t>
            </a:r>
            <a:r>
              <a:rPr kumimoji="0" lang="en-US" altLang="en-US" u="none" strike="noStrike" cap="none" normalizeH="0" baseline="0" dirty="0">
                <a:ln>
                  <a:noFill/>
                </a:ln>
                <a:effectLst/>
                <a:latin typeface="Helvetica Neue" panose="02000503000000020004" pitchFamily="2" charset="0"/>
                <a:ea typeface="Helvetica Neue" panose="02000503000000020004" pitchFamily="2" charset="0"/>
                <a:cs typeface="Helvetica Neue" panose="02000503000000020004" pitchFamily="2" charset="0"/>
              </a:rPr>
              <a:t>A structured but light-touch network supports consistency and connection.</a:t>
            </a:r>
          </a:p>
        </p:txBody>
      </p:sp>
      <p:sp>
        <p:nvSpPr>
          <p:cNvPr id="3" name="Rectangle 2">
            <a:extLst>
              <a:ext uri="{FF2B5EF4-FFF2-40B4-BE49-F238E27FC236}">
                <a16:creationId xmlns:a16="http://schemas.microsoft.com/office/drawing/2014/main" id="{AB21AC84-C7C0-DD7D-F456-E0E840167FCD}"/>
              </a:ext>
            </a:extLst>
          </p:cNvPr>
          <p:cNvSpPr/>
          <p:nvPr/>
        </p:nvSpPr>
        <p:spPr>
          <a:xfrm>
            <a:off x="291548" y="1491227"/>
            <a:ext cx="11595652" cy="3829673"/>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23479927"/>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7759F0105B8C4DA2B5EBB3C3A28EBD" ma:contentTypeVersion="14" ma:contentTypeDescription="Create a new document." ma:contentTypeScope="" ma:versionID="d4dd0a428a74d48e2d1379c45e47a8ec">
  <xsd:schema xmlns:xsd="http://www.w3.org/2001/XMLSchema" xmlns:xs="http://www.w3.org/2001/XMLSchema" xmlns:p="http://schemas.microsoft.com/office/2006/metadata/properties" xmlns:ns1="http://schemas.microsoft.com/sharepoint/v3" xmlns:ns2="221cc4ce-2dd4-4dc5-bc1a-64b16685459a" targetNamespace="http://schemas.microsoft.com/office/2006/metadata/properties" ma:root="true" ma:fieldsID="3e32b526f810b8c759d114fa2f3f9362" ns1:_="" ns2:_="">
    <xsd:import namespace="http://schemas.microsoft.com/sharepoint/v3"/>
    <xsd:import namespace="221cc4ce-2dd4-4dc5-bc1a-64b16685459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21cc4ce-2dd4-4dc5-bc1a-64b1668545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c07c698-60f5-424f-b9af-f4c59398b51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21cc4ce-2dd4-4dc5-bc1a-64b16685459a">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338B6245-8F44-44D3-AE80-0EA64DC3A2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1cc4ce-2dd4-4dc5-bc1a-64b1668545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F460DE-6A4A-4A1C-9EB9-F83236E6BE00}">
  <ds:schemaRefs>
    <ds:schemaRef ds:uri="http://schemas.microsoft.com/sharepoint/v3/contenttype/forms"/>
  </ds:schemaRefs>
</ds:datastoreItem>
</file>

<file path=customXml/itemProps3.xml><?xml version="1.0" encoding="utf-8"?>
<ds:datastoreItem xmlns:ds="http://schemas.openxmlformats.org/officeDocument/2006/customXml" ds:itemID="{18C71B39-8AA8-409A-B25D-74EC0556E08B}">
  <ds:schemaRefs>
    <ds:schemaRef ds:uri="http://purl.org/dc/dcmitype/"/>
    <ds:schemaRef ds:uri="http://purl.org/dc/terms/"/>
    <ds:schemaRef ds:uri="http://schemas.microsoft.com/sharepoint/v3"/>
    <ds:schemaRef ds:uri="221cc4ce-2dd4-4dc5-bc1a-64b16685459a"/>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b4a406d6-3f4a-4424-ba57-5e2bf0723b58}" enabled="1" method="Privileged" siteId="{fad277c9-c60a-4da1-b5f3-b3b8b34a82f9}" removed="0"/>
</clbl:labelList>
</file>

<file path=docProps/app.xml><?xml version="1.0" encoding="utf-8"?>
<Properties xmlns="http://schemas.openxmlformats.org/officeDocument/2006/extended-properties" xmlns:vt="http://schemas.openxmlformats.org/officeDocument/2006/docPropsVTypes">
  <Template>Educate Against Hate powerpoint template</Template>
  <TotalTime>266</TotalTime>
  <Words>853</Words>
  <Application>Microsoft Office PowerPoint</Application>
  <PresentationFormat>Widescreen</PresentationFormat>
  <Paragraphs>119</Paragraphs>
  <Slides>12</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Arial</vt:lpstr>
      <vt:lpstr>Helvetica Neue</vt:lpstr>
      <vt:lpstr>Custom Design</vt:lpstr>
      <vt:lpstr>Resilience Ambassador Network  A Launch Guide</vt:lpstr>
      <vt:lpstr>What is this pack for? </vt:lpstr>
      <vt:lpstr>Additional Resources</vt:lpstr>
      <vt:lpstr>How to use this pack</vt:lpstr>
      <vt:lpstr>Why create an Ambassador Network? </vt:lpstr>
      <vt:lpstr>Identifying Ambassadors</vt:lpstr>
      <vt:lpstr>Recruiting Ambassadors</vt:lpstr>
      <vt:lpstr>Upskilling Ambassadors</vt:lpstr>
      <vt:lpstr>Running the Ambassador Network</vt:lpstr>
      <vt:lpstr>Roles within the Ambassador Network</vt:lpstr>
      <vt:lpstr>PowerPoint Presentation</vt:lpstr>
      <vt:lpstr>Engaging Parents, Carers and the Community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Carys Evans</dc:creator>
  <cp:lastModifiedBy>ALI, Wajid</cp:lastModifiedBy>
  <cp:revision>10</cp:revision>
  <dcterms:created xsi:type="dcterms:W3CDTF">2026-02-24T11:56:45Z</dcterms:created>
  <dcterms:modified xsi:type="dcterms:W3CDTF">2026-05-22T11:03:30Z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0x010100ED7759F0105B8C4DA2B5EBB3C3A28EBD</vt:lpwstr>
  </property>
  <property fmtid="{D5CDD505-2E9C-101B-9397-08002B2CF9AE}" pid="3" name="lffbce6e2c4b4e349a01e2a1270ba525">
    <vt:lpwstr>DfE|cc08a6d4-dfde-4d0f-bd85-069ebcef80d5</vt:lpwstr>
  </property>
  <property fmtid="{D5CDD505-2E9C-101B-9397-08002B2CF9AE}" pid="4" name="h5181134883947a99a38d116ffff0102">
    <vt:lpwstr>DfE|a484111e-5b24-4ad9-9778-c536c8c88985</vt:lpwstr>
  </property>
  <property fmtid="{D5CDD505-2E9C-101B-9397-08002B2CF9AE}" pid="5" name="_dlc_DocIdItemGuid">
    <vt:lpwstr>ea02025f-f411-4f27-99bf-16e6d0d66e8e</vt:lpwstr>
  </property>
  <property fmtid="{D5CDD505-2E9C-101B-9397-08002B2CF9AE}" pid="6" name="DfeOrganisationalUnit">
    <vt:i4>2</vt:i4>
  </property>
  <property fmtid="{D5CDD505-2E9C-101B-9397-08002B2CF9AE}" pid="7" name="DfeOwner">
    <vt:i4>3</vt:i4>
  </property>
  <property fmtid="{D5CDD505-2E9C-101B-9397-08002B2CF9AE}" pid="8" name="MediaServiceImageTags">
    <vt:lpwstr/>
  </property>
</Properties>
</file>